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Default Extension="doc" ContentType="application/msword"/>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1"/>
  </p:notesMasterIdLst>
  <p:sldIdLst>
    <p:sldId id="303" r:id="rId2"/>
    <p:sldId id="339" r:id="rId3"/>
    <p:sldId id="307" r:id="rId4"/>
    <p:sldId id="343" r:id="rId5"/>
    <p:sldId id="341" r:id="rId6"/>
    <p:sldId id="336" r:id="rId7"/>
    <p:sldId id="338" r:id="rId8"/>
    <p:sldId id="347" r:id="rId9"/>
    <p:sldId id="346" r:id="rId10"/>
    <p:sldId id="348" r:id="rId11"/>
    <p:sldId id="340" r:id="rId12"/>
    <p:sldId id="282" r:id="rId13"/>
    <p:sldId id="350" r:id="rId14"/>
    <p:sldId id="302" r:id="rId15"/>
    <p:sldId id="325" r:id="rId16"/>
    <p:sldId id="312" r:id="rId17"/>
    <p:sldId id="291" r:id="rId18"/>
    <p:sldId id="290" r:id="rId19"/>
    <p:sldId id="330"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CAAB"/>
    <a:srgbClr val="B55E17"/>
    <a:srgbClr val="6699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80986" autoAdjust="0"/>
  </p:normalViewPr>
  <p:slideViewPr>
    <p:cSldViewPr>
      <p:cViewPr varScale="1">
        <p:scale>
          <a:sx n="60" d="100"/>
          <a:sy n="60" d="100"/>
        </p:scale>
        <p:origin x="-165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4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8928B8-A17F-4D1C-99A3-2BAD4A490469}" type="datetimeFigureOut">
              <a:rPr lang="fr-FR" smtClean="0"/>
              <a:pPr/>
              <a:t>05/07/2012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594E6F-3B78-4468-9A9D-01476987CB36}" type="slidenum">
              <a:rPr lang="fr-FR" smtClean="0"/>
              <a:pPr/>
              <a:t>‹N°›</a:t>
            </a:fld>
            <a:endParaRPr lang="fr-FR"/>
          </a:p>
        </p:txBody>
      </p:sp>
    </p:spTree>
    <p:extLst>
      <p:ext uri="{BB962C8B-B14F-4D97-AF65-F5344CB8AC3E}">
        <p14:creationId xmlns="" xmlns:p14="http://schemas.microsoft.com/office/powerpoint/2010/main" val="3780318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err="1" smtClean="0"/>
              <a:t>Languages</a:t>
            </a:r>
            <a:r>
              <a:rPr lang="fr-FR" baseline="0" dirty="0" smtClean="0"/>
              <a:t> go </a:t>
            </a:r>
            <a:r>
              <a:rPr lang="fr-FR" baseline="0" dirty="0" err="1" smtClean="0"/>
              <a:t>between</a:t>
            </a:r>
            <a:r>
              <a:rPr lang="fr-FR" baseline="0" dirty="0" smtClean="0"/>
              <a:t> </a:t>
            </a:r>
          </a:p>
          <a:p>
            <a:r>
              <a:rPr lang="fr-FR" baseline="0" dirty="0" smtClean="0"/>
              <a:t>How t</a:t>
            </a:r>
            <a:r>
              <a:rPr lang="fr-FR" dirty="0" smtClean="0"/>
              <a:t>he </a:t>
            </a:r>
            <a:r>
              <a:rPr lang="fr-FR" dirty="0" err="1" smtClean="0"/>
              <a:t>enhanced</a:t>
            </a:r>
            <a:r>
              <a:rPr lang="fr-FR" baseline="0" dirty="0" smtClean="0"/>
              <a:t> prestige of local </a:t>
            </a:r>
            <a:r>
              <a:rPr lang="fr-FR" baseline="0" dirty="0" err="1" smtClean="0"/>
              <a:t>actors</a:t>
            </a:r>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fld id="{A9594E6F-3B78-4468-9A9D-01476987CB36}" type="slidenum">
              <a:rPr lang="fr-FR" smtClean="0"/>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err="1" smtClean="0"/>
              <a:t>Penal</a:t>
            </a:r>
            <a:r>
              <a:rPr lang="fr-FR" dirty="0" smtClean="0"/>
              <a:t> </a:t>
            </a:r>
            <a:r>
              <a:rPr lang="fr-FR" dirty="0" err="1" smtClean="0"/>
              <a:t>colony</a:t>
            </a:r>
            <a:endParaRPr lang="fr-FR" dirty="0"/>
          </a:p>
        </p:txBody>
      </p:sp>
      <p:sp>
        <p:nvSpPr>
          <p:cNvPr id="4" name="Espace réservé du numéro de diapositive 3"/>
          <p:cNvSpPr>
            <a:spLocks noGrp="1"/>
          </p:cNvSpPr>
          <p:nvPr>
            <p:ph type="sldNum" sz="quarter" idx="10"/>
          </p:nvPr>
        </p:nvSpPr>
        <p:spPr/>
        <p:txBody>
          <a:bodyPr/>
          <a:lstStyle/>
          <a:p>
            <a:fld id="{A9594E6F-3B78-4468-9A9D-01476987CB36}" type="slidenum">
              <a:rPr lang="fr-FR" smtClean="0"/>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Dans la continuation d’un processus type colonisation basé</a:t>
            </a:r>
            <a:r>
              <a:rPr lang="fr-FR" baseline="0" dirty="0" smtClean="0"/>
              <a:t> sur la nécessité </a:t>
            </a:r>
            <a:r>
              <a:rPr lang="fr-FR" dirty="0" smtClean="0"/>
              <a:t>d’apports de connaissances et de savoirs dans des zones souvent</a:t>
            </a:r>
            <a:r>
              <a:rPr lang="fr-FR" baseline="0" dirty="0" smtClean="0"/>
              <a:t> considérées comme sauvage (la brousse) Les expatriés sont associés au modèle occidental dominant qu’ils perpétuent et contribuent à rendre hégémonique. </a:t>
            </a:r>
            <a:endParaRPr lang="fr-FR" dirty="0"/>
          </a:p>
        </p:txBody>
      </p:sp>
      <p:sp>
        <p:nvSpPr>
          <p:cNvPr id="4" name="Espace réservé du numéro de diapositive 3"/>
          <p:cNvSpPr>
            <a:spLocks noGrp="1"/>
          </p:cNvSpPr>
          <p:nvPr>
            <p:ph type="sldNum" sz="quarter" idx="10"/>
          </p:nvPr>
        </p:nvSpPr>
        <p:spPr/>
        <p:txBody>
          <a:bodyPr/>
          <a:lstStyle/>
          <a:p>
            <a:fld id="{2B76A4EC-1855-4591-A3E7-0D376E808CEB}"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E895A97-EA6C-41BD-8017-6CF1D0D87003}" type="slidenum">
              <a:rPr lang="fr-FR" smtClean="0"/>
              <a:pPr/>
              <a:t>5</a:t>
            </a:fld>
            <a:endParaRPr lang="fr-FR"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r>
              <a:rPr lang="fr-FR" smtClean="0"/>
              <a:t>What do we see? </a:t>
            </a:r>
          </a:p>
          <a:p>
            <a:r>
              <a:rPr lang="fr-FR" smtClean="0"/>
              <a:t>The settlement of European people on the main island, from South to North, on the Dry West Coast, where cattlery prevails</a:t>
            </a:r>
          </a:p>
          <a:p>
            <a:r>
              <a:rPr lang="fr-FR" smtClean="0"/>
              <a:t>Indigenous peoples do live predominantly on the lush East Coast, where rainforests and traditional agriculture prevail. The east areas which are clearer reflect to a previous white settlement or mining, for instance in Thio. </a:t>
            </a:r>
          </a:p>
          <a:p>
            <a:r>
              <a:rPr lang="fr-FR"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A1EC1AB7-376D-49A4-87D3-79B796008241}" type="slidenum">
              <a:rPr lang="fr-FR"/>
              <a:pPr/>
              <a:t>9</a:t>
            </a:fld>
            <a:endParaRPr lang="fr-FR"/>
          </a:p>
        </p:txBody>
      </p:sp>
      <p:sp>
        <p:nvSpPr>
          <p:cNvPr id="18435" name="Rectangle 2"/>
          <p:cNvSpPr>
            <a:spLocks noChangeArrowheads="1"/>
          </p:cNvSpPr>
          <p:nvPr>
            <p:ph type="sldImg"/>
          </p:nvPr>
        </p:nvSpPr>
        <p:spPr>
          <a:xfrm>
            <a:off x="1144588" y="685800"/>
            <a:ext cx="4570412" cy="3429000"/>
          </a:xfrm>
          <a:solidFill>
            <a:srgbClr val="FFFFFF"/>
          </a:solidFill>
          <a:ln/>
        </p:spPr>
      </p:sp>
      <p:sp>
        <p:nvSpPr>
          <p:cNvPr id="18436" name="Rectangle 3"/>
          <p:cNvSpPr>
            <a:spLocks noChangeArrowheads="1"/>
          </p:cNvSpPr>
          <p:nvPr>
            <p:ph type="body" idx="1"/>
          </p:nvPr>
        </p:nvSpPr>
        <p:spPr>
          <a:solidFill>
            <a:srgbClr val="FFFFFF"/>
          </a:solidFill>
          <a:ln>
            <a:solidFill>
              <a:srgbClr val="000000"/>
            </a:solidFill>
          </a:ln>
        </p:spPr>
        <p:txBody>
          <a:bodyPr/>
          <a:lstStyle/>
          <a:p>
            <a:pPr algn="ctr"/>
            <a:r>
              <a:rPr lang="fr-FR" sz="2800" smtClean="0">
                <a:latin typeface="Times New Roman" pitchFamily="18" charset="0"/>
                <a:ea typeface="ＭＳ Ｐゴシック" pitchFamily="34" charset="-128"/>
              </a:rPr>
              <a:t>De ces premiers résultats obtenus en PF et en NC, nous sommes venus à construire un programme de recherche appelé ECOLPOM qui a été accepté et financé par l’ANR pour 2009-2011. Le titre exact de ce programme est « Evaluation des programmes d’enseignement des langues d’origine en contexte diglossique à l’école primaire en Nouvelle-Calédonie, en Polynésie française et en Guyane. ». On pourra j’espère programmer une conférence à Nouéméa ou Lifou ou Houaïlou pour présenter les « résultats » et surtout les questions qui ont émergé dans le cadre de ce dispositif, notamment </a:t>
            </a:r>
            <a:r>
              <a:rPr lang="fr-FR" sz="2800" smtClean="0">
                <a:solidFill>
                  <a:srgbClr val="000000"/>
                </a:solidFill>
                <a:latin typeface="Arial" pitchFamily="34" charset="0"/>
                <a:ea typeface="ＭＳ Ｐゴシック" pitchFamily="34" charset="-128"/>
              </a:rPr>
              <a:t>Les « 3 I »</a:t>
            </a:r>
          </a:p>
          <a:p>
            <a:pPr algn="ctr"/>
            <a:endParaRPr lang="fr-FR" sz="2800" smtClean="0">
              <a:solidFill>
                <a:srgbClr val="000000"/>
              </a:solidFill>
              <a:latin typeface="Arial" pitchFamily="34" charset="0"/>
              <a:ea typeface="ＭＳ Ｐゴシック" pitchFamily="34" charset="-128"/>
            </a:endParaRPr>
          </a:p>
          <a:p>
            <a:pPr>
              <a:buFontTx/>
              <a:buChar char="•"/>
            </a:pPr>
            <a:r>
              <a:rPr lang="fr-FR" sz="2800" smtClean="0">
                <a:solidFill>
                  <a:srgbClr val="000000"/>
                </a:solidFill>
                <a:latin typeface="Arial" pitchFamily="34" charset="0"/>
                <a:ea typeface="ＭＳ Ｐゴシック" pitchFamily="34" charset="-128"/>
              </a:rPr>
              <a:t> Instabilité institutionnelle</a:t>
            </a:r>
          </a:p>
          <a:p>
            <a:pPr>
              <a:buFontTx/>
              <a:buChar char="•"/>
            </a:pPr>
            <a:r>
              <a:rPr lang="fr-FR" sz="2800" smtClean="0">
                <a:solidFill>
                  <a:srgbClr val="000000"/>
                </a:solidFill>
                <a:latin typeface="Arial" pitchFamily="34" charset="0"/>
                <a:ea typeface="ＭＳ Ｐゴシック" pitchFamily="34" charset="-128"/>
              </a:rPr>
              <a:t> Injonction floue</a:t>
            </a:r>
          </a:p>
          <a:p>
            <a:pPr>
              <a:buFontTx/>
              <a:buChar char="•"/>
            </a:pPr>
            <a:r>
              <a:rPr lang="fr-FR" sz="2800" smtClean="0">
                <a:solidFill>
                  <a:srgbClr val="000000"/>
                </a:solidFill>
                <a:latin typeface="Arial" pitchFamily="34" charset="0"/>
                <a:ea typeface="ＭＳ Ｐゴシック" pitchFamily="34" charset="-128"/>
              </a:rPr>
              <a:t> Inquiétude des parents</a:t>
            </a:r>
          </a:p>
          <a:p>
            <a:pPr algn="just" eaLnBrk="1" hangingPunct="1">
              <a:spcBef>
                <a:spcPct val="0"/>
              </a:spcBef>
            </a:pPr>
            <a:endParaRPr lang="fr-FR" sz="2800" smtClean="0">
              <a:latin typeface="Times New Roman" pitchFamily="18" charset="0"/>
              <a:ea typeface="ＭＳ Ｐゴシック" pitchFamily="34" charset="-128"/>
            </a:endParaRPr>
          </a:p>
          <a:p>
            <a:pPr eaLnBrk="1" hangingPunct="1">
              <a:spcBef>
                <a:spcPct val="0"/>
              </a:spcBef>
            </a:pPr>
            <a:endParaRPr lang="fr-FR" sz="2800"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9594E6F-3B78-4468-9A9D-01476987CB36}" type="slidenum">
              <a:rPr lang="fr-FR" smtClean="0"/>
              <a:pPr/>
              <a:t>11</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a:ln/>
        </p:spPr>
      </p:sp>
      <p:sp>
        <p:nvSpPr>
          <p:cNvPr id="44035" name="Espace réservé des commentaires 2"/>
          <p:cNvSpPr>
            <a:spLocks noGrp="1"/>
          </p:cNvSpPr>
          <p:nvPr>
            <p:ph type="body" idx="1"/>
          </p:nvPr>
        </p:nvSpPr>
        <p:spPr>
          <a:noFill/>
          <a:ln/>
        </p:spPr>
        <p:txBody>
          <a:bodyPr/>
          <a:lstStyle/>
          <a:p>
            <a:endParaRPr lang="fr-FR" smtClean="0"/>
          </a:p>
        </p:txBody>
      </p:sp>
      <p:sp>
        <p:nvSpPr>
          <p:cNvPr id="44036" name="Espace réservé du numéro de diapositive 3"/>
          <p:cNvSpPr>
            <a:spLocks noGrp="1"/>
          </p:cNvSpPr>
          <p:nvPr>
            <p:ph type="sldNum" sz="quarter" idx="5"/>
          </p:nvPr>
        </p:nvSpPr>
        <p:spPr>
          <a:noFill/>
        </p:spPr>
        <p:txBody>
          <a:bodyPr/>
          <a:lstStyle/>
          <a:p>
            <a:fld id="{AAA29D0A-7DDB-429A-B1F4-F34DBE453851}" type="slidenum">
              <a:rPr lang="fr-FR" smtClean="0"/>
              <a:pPr/>
              <a:t>14</a:t>
            </a:fld>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a:ln/>
        </p:spPr>
      </p:sp>
      <p:sp>
        <p:nvSpPr>
          <p:cNvPr id="38915"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smtClean="0"/>
          </a:p>
        </p:txBody>
      </p:sp>
      <p:sp>
        <p:nvSpPr>
          <p:cNvPr id="38916"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15C68EC-63AA-4A87-9FCE-534329CC8703}" type="slidenum">
              <a:rPr lang="fr-FR" sz="1200" smtClean="0"/>
              <a:pPr/>
              <a:t>16</a:t>
            </a:fld>
            <a:endParaRPr lang="fr-FR"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AA309A6D-C09C-4548-B29A-6CF363A7E532}" type="datetimeFigureOut">
              <a:rPr lang="fr-FR" smtClean="0"/>
              <a:pPr/>
              <a:t>05/07/2012</a:t>
            </a:fld>
            <a:endParaRPr lang="fr-BE"/>
          </a:p>
        </p:txBody>
      </p:sp>
      <p:sp>
        <p:nvSpPr>
          <p:cNvPr id="19" name="Espace réservé du pied de page 18"/>
          <p:cNvSpPr>
            <a:spLocks noGrp="1"/>
          </p:cNvSpPr>
          <p:nvPr>
            <p:ph type="ftr" sz="quarter" idx="11"/>
          </p:nvPr>
        </p:nvSpPr>
        <p:spPr/>
        <p:txBody>
          <a:bodyPr/>
          <a:lstStyle/>
          <a:p>
            <a:endParaRPr lang="fr-BE"/>
          </a:p>
        </p:txBody>
      </p:sp>
      <p:sp>
        <p:nvSpPr>
          <p:cNvPr id="27" name="Espace réservé du numéro de diapositive 26"/>
          <p:cNvSpPr>
            <a:spLocks noGrp="1"/>
          </p:cNvSpPr>
          <p:nvPr>
            <p:ph type="sldNum" sz="quarter" idx="12"/>
          </p:nvPr>
        </p:nvSpPr>
        <p:spPr/>
        <p:txBody>
          <a:bodyPr/>
          <a:lstStyle/>
          <a:p>
            <a:fld id="{CF4668DC-857F-487D-BFFA-8C0CA5037977}" type="slidenum">
              <a:rPr lang="fr-BE" smtClean="0"/>
              <a:pPr/>
              <a:t>‹N°›</a:t>
            </a:fld>
            <a:endParaRPr lang="fr-B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05/07/2012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05/07/2012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05/07/2012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05/07/2012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05/07/2012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AA309A6D-C09C-4548-B29A-6CF363A7E532}" type="datetimeFigureOut">
              <a:rPr lang="fr-FR" smtClean="0"/>
              <a:pPr/>
              <a:t>05/07/2012</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AA309A6D-C09C-4548-B29A-6CF363A7E532}" type="datetimeFigureOut">
              <a:rPr lang="fr-FR" smtClean="0"/>
              <a:pPr/>
              <a:t>05/07/2012</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05/07/2012</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05/07/2012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05/07/2012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a:xfrm>
            <a:off x="8077200" y="6356350"/>
            <a:ext cx="609600" cy="365125"/>
          </a:xfrm>
        </p:spPr>
        <p:txBody>
          <a:bodyPr/>
          <a:lstStyle/>
          <a:p>
            <a:fld id="{CF4668DC-857F-487D-BFFA-8C0CA5037977}" type="slidenum">
              <a:rPr lang="fr-BE" smtClean="0"/>
              <a:pPr/>
              <a:t>‹N°›</a:t>
            </a:fld>
            <a:endParaRPr lang="fr-BE"/>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A309A6D-C09C-4548-B29A-6CF363A7E532}" type="datetimeFigureOut">
              <a:rPr lang="fr-FR" smtClean="0"/>
              <a:pPr/>
              <a:t>05/07/2012</a:t>
            </a:fld>
            <a:endParaRPr lang="fr-BE"/>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BE"/>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F4668DC-857F-487D-BFFA-8C0CA5037977}" type="slidenum">
              <a:rPr lang="fr-BE" smtClean="0"/>
              <a:pPr/>
              <a:t>‹N°›</a:t>
            </a:fld>
            <a:endParaRPr lang="fr-BE"/>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edouardglissant.fr/index.html"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notesSlide" Target="../notesSlides/notesSlide5.xml"/><Relationship Id="rId7"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2.jpeg"/><Relationship Id="rId11" Type="http://schemas.openxmlformats.org/officeDocument/2006/relationships/image" Target="../media/image16.jpeg"/><Relationship Id="rId5" Type="http://schemas.openxmlformats.org/officeDocument/2006/relationships/image" Target="../media/image11.jpeg"/><Relationship Id="rId10" Type="http://schemas.openxmlformats.org/officeDocument/2006/relationships/oleObject" Target="../embeddings/Document_Microsoft_Office_Word_97_-_20032.doc"/><Relationship Id="rId4" Type="http://schemas.openxmlformats.org/officeDocument/2006/relationships/oleObject" Target="../embeddings/Document_Microsoft_Office_Word_97_-_20031.doc"/><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IERAL\Desktop\photo terrain\banian.jpg"/>
          <p:cNvPicPr>
            <a:picLocks noChangeAspect="1" noChangeArrowheads="1"/>
          </p:cNvPicPr>
          <p:nvPr/>
        </p:nvPicPr>
        <p:blipFill>
          <a:blip r:embed="rId3" cstate="print">
            <a:lum bright="14000" contrast="-30000"/>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ZoneTexte 2"/>
          <p:cNvSpPr txBox="1"/>
          <p:nvPr/>
        </p:nvSpPr>
        <p:spPr>
          <a:xfrm>
            <a:off x="1439144" y="2060848"/>
            <a:ext cx="7704856" cy="187743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3200" b="1" dirty="0" smtClean="0">
                <a:solidFill>
                  <a:schemeClr val="tx1"/>
                </a:solidFill>
                <a:latin typeface="Verdana" pitchFamily="34" charset="0"/>
                <a:ea typeface="Verdana" pitchFamily="34" charset="0"/>
                <a:cs typeface="Verdana" pitchFamily="34" charset="0"/>
              </a:rPr>
              <a:t>Les passeurs de langues</a:t>
            </a:r>
            <a:r>
              <a:rPr lang="fr-FR" sz="2400" b="1" dirty="0" smtClean="0">
                <a:solidFill>
                  <a:schemeClr val="tx1"/>
                </a:solidFill>
                <a:latin typeface="Verdana" pitchFamily="34" charset="0"/>
                <a:ea typeface="Verdana" pitchFamily="34" charset="0"/>
                <a:cs typeface="Verdana" pitchFamily="34" charset="0"/>
              </a:rPr>
              <a:t>,</a:t>
            </a:r>
            <a:endParaRPr lang="fr-FR" sz="2400" dirty="0" smtClean="0">
              <a:solidFill>
                <a:schemeClr val="tx1"/>
              </a:solidFill>
              <a:latin typeface="Verdana" pitchFamily="34" charset="0"/>
              <a:ea typeface="Verdana" pitchFamily="34" charset="0"/>
              <a:cs typeface="Verdana" pitchFamily="34" charset="0"/>
            </a:endParaRPr>
          </a:p>
          <a:p>
            <a:pPr algn="ctr"/>
            <a:r>
              <a:rPr lang="fr-FR" sz="2800" b="1" dirty="0" smtClean="0">
                <a:solidFill>
                  <a:schemeClr val="tx1"/>
                </a:solidFill>
                <a:latin typeface="Verdana" pitchFamily="34" charset="0"/>
                <a:ea typeface="Verdana" pitchFamily="34" charset="0"/>
                <a:cs typeface="Verdana" pitchFamily="34" charset="0"/>
              </a:rPr>
              <a:t>ou comment la (</a:t>
            </a:r>
            <a:r>
              <a:rPr lang="fr-FR" sz="2800" b="1" dirty="0" err="1" smtClean="0">
                <a:solidFill>
                  <a:schemeClr val="tx1"/>
                </a:solidFill>
                <a:latin typeface="Verdana" pitchFamily="34" charset="0"/>
                <a:ea typeface="Verdana" pitchFamily="34" charset="0"/>
                <a:cs typeface="Verdana" pitchFamily="34" charset="0"/>
              </a:rPr>
              <a:t>re</a:t>
            </a:r>
            <a:r>
              <a:rPr lang="fr-FR" sz="2800" b="1" dirty="0" smtClean="0">
                <a:solidFill>
                  <a:schemeClr val="tx1"/>
                </a:solidFill>
                <a:latin typeface="Verdana" pitchFamily="34" charset="0"/>
                <a:ea typeface="Verdana" pitchFamily="34" charset="0"/>
                <a:cs typeface="Verdana" pitchFamily="34" charset="0"/>
              </a:rPr>
              <a:t>)valorisation des acteurs de l’interculturel contribue à la (</a:t>
            </a:r>
            <a:r>
              <a:rPr lang="fr-FR" sz="2800" b="1" dirty="0" err="1" smtClean="0">
                <a:solidFill>
                  <a:schemeClr val="tx1"/>
                </a:solidFill>
                <a:latin typeface="Verdana" pitchFamily="34" charset="0"/>
                <a:ea typeface="Verdana" pitchFamily="34" charset="0"/>
                <a:cs typeface="Verdana" pitchFamily="34" charset="0"/>
              </a:rPr>
              <a:t>re</a:t>
            </a:r>
            <a:r>
              <a:rPr lang="fr-FR" sz="2800" b="1" dirty="0" smtClean="0">
                <a:solidFill>
                  <a:schemeClr val="tx1"/>
                </a:solidFill>
                <a:latin typeface="Verdana" pitchFamily="34" charset="0"/>
                <a:ea typeface="Verdana" pitchFamily="34" charset="0"/>
                <a:cs typeface="Verdana" pitchFamily="34" charset="0"/>
              </a:rPr>
              <a:t>)vitalisation des vernaculaires</a:t>
            </a:r>
            <a:endParaRPr lang="fr-FR" sz="2800" dirty="0">
              <a:solidFill>
                <a:schemeClr val="tx1"/>
              </a:solidFill>
              <a:latin typeface="Verdana" pitchFamily="34" charset="0"/>
              <a:ea typeface="Verdana" pitchFamily="34" charset="0"/>
              <a:cs typeface="Verdana" pitchFamily="34" charset="0"/>
            </a:endParaRPr>
          </a:p>
        </p:txBody>
      </p:sp>
      <p:sp>
        <p:nvSpPr>
          <p:cNvPr id="4" name="ZoneTexte 3"/>
          <p:cNvSpPr txBox="1"/>
          <p:nvPr/>
        </p:nvSpPr>
        <p:spPr>
          <a:xfrm>
            <a:off x="0" y="5589240"/>
            <a:ext cx="2483768" cy="369332"/>
          </a:xfrm>
          <a:prstGeom prst="rect">
            <a:avLst/>
          </a:prstGeom>
          <a:solidFill>
            <a:schemeClr val="tx1">
              <a:lumMod val="50000"/>
              <a:lumOff val="50000"/>
              <a:alpha val="46000"/>
            </a:schemeClr>
          </a:solidFill>
        </p:spPr>
        <p:txBody>
          <a:bodyPr wrap="square" rtlCol="0">
            <a:spAutoFit/>
          </a:bodyPr>
          <a:lstStyle/>
          <a:p>
            <a:pPr algn="ctr"/>
            <a:r>
              <a:rPr lang="fr-FR" b="1" dirty="0" smtClean="0">
                <a:solidFill>
                  <a:schemeClr val="tx1">
                    <a:lumMod val="85000"/>
                    <a:lumOff val="15000"/>
                  </a:schemeClr>
                </a:solidFill>
                <a:latin typeface="Verdana" pitchFamily="34" charset="0"/>
                <a:ea typeface="Verdana" pitchFamily="34" charset="0"/>
                <a:cs typeface="Verdana" pitchFamily="34" charset="0"/>
              </a:rPr>
              <a:t>Anne Morel-</a:t>
            </a:r>
            <a:r>
              <a:rPr lang="fr-FR" b="1" dirty="0" err="1" smtClean="0">
                <a:solidFill>
                  <a:schemeClr val="tx1">
                    <a:lumMod val="85000"/>
                    <a:lumOff val="15000"/>
                  </a:schemeClr>
                </a:solidFill>
                <a:latin typeface="Verdana" pitchFamily="34" charset="0"/>
                <a:ea typeface="Verdana" pitchFamily="34" charset="0"/>
                <a:cs typeface="Verdana" pitchFamily="34" charset="0"/>
              </a:rPr>
              <a:t>lab</a:t>
            </a:r>
            <a:r>
              <a:rPr lang="fr-FR" b="1" dirty="0" smtClean="0">
                <a:solidFill>
                  <a:schemeClr val="tx1">
                    <a:lumMod val="85000"/>
                    <a:lumOff val="15000"/>
                  </a:schemeClr>
                </a:solidFill>
                <a:latin typeface="Verdana" pitchFamily="34" charset="0"/>
                <a:ea typeface="Verdana" pitchFamily="34" charset="0"/>
                <a:cs typeface="Verdana" pitchFamily="34" charset="0"/>
              </a:rPr>
              <a:t> </a:t>
            </a:r>
          </a:p>
        </p:txBody>
      </p:sp>
      <p:pic>
        <p:nvPicPr>
          <p:cNvPr id="1028"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6865" y="5949280"/>
            <a:ext cx="2505189" cy="9060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411760" y="5949280"/>
            <a:ext cx="908720" cy="9087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1259632" y="4077073"/>
            <a:ext cx="7884368" cy="1569660"/>
          </a:xfrm>
          <a:prstGeom prst="rect">
            <a:avLst/>
          </a:prstGeom>
          <a:solidFill>
            <a:schemeClr val="bg1">
              <a:lumMod val="50000"/>
              <a:alpha val="22000"/>
            </a:schemeClr>
          </a:solidFill>
        </p:spPr>
        <p:txBody>
          <a:bodyPr wrap="square" rtlCol="0">
            <a:spAutoFit/>
          </a:bodyPr>
          <a:lstStyle/>
          <a:p>
            <a:pPr algn="ctr"/>
            <a:endParaRPr lang="fr-FR" sz="2400" b="1" dirty="0" smtClean="0">
              <a:latin typeface="Verdana" pitchFamily="34" charset="0"/>
              <a:ea typeface="Verdana" pitchFamily="34" charset="0"/>
              <a:cs typeface="Verdana" pitchFamily="34" charset="0"/>
            </a:endParaRPr>
          </a:p>
          <a:p>
            <a:pPr algn="ctr"/>
            <a:r>
              <a:rPr lang="fr-FR" sz="2400" b="1" dirty="0" smtClean="0">
                <a:latin typeface="Verdana" pitchFamily="34" charset="0"/>
                <a:ea typeface="Verdana" pitchFamily="34" charset="0"/>
                <a:cs typeface="Verdana" pitchFamily="34" charset="0"/>
              </a:rPr>
              <a:t>3L colloque jeunes chercheurs</a:t>
            </a:r>
          </a:p>
          <a:p>
            <a:pPr algn="ctr"/>
            <a:r>
              <a:rPr lang="fr-FR" sz="2400" b="1" dirty="0" smtClean="0">
                <a:latin typeface="Verdana" pitchFamily="34" charset="0"/>
                <a:ea typeface="Verdana" pitchFamily="34" charset="0"/>
                <a:cs typeface="Verdana" pitchFamily="34" charset="0"/>
              </a:rPr>
              <a:t>Mercredi 11 juillet 2012 -Lyon</a:t>
            </a:r>
          </a:p>
          <a:p>
            <a:pPr algn="ctr"/>
            <a:endParaRPr lang="fr-FR" sz="2400" b="1" dirty="0" smtClean="0">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3388254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620688"/>
            <a:ext cx="9144000" cy="1362456"/>
          </a:xfrm>
        </p:spPr>
        <p:txBody>
          <a:bodyPr/>
          <a:lstStyle/>
          <a:p>
            <a:pPr algn="ctr"/>
            <a:r>
              <a:rPr lang="fr-FR" sz="4400" dirty="0" smtClean="0"/>
              <a:t>Le monde du travail au cœur du destin commun *</a:t>
            </a:r>
            <a:endParaRPr lang="fr-FR" sz="4400" dirty="0"/>
          </a:p>
        </p:txBody>
      </p:sp>
      <p:sp>
        <p:nvSpPr>
          <p:cNvPr id="3" name="Espace réservé du texte 2"/>
          <p:cNvSpPr>
            <a:spLocks noGrp="1"/>
          </p:cNvSpPr>
          <p:nvPr>
            <p:ph type="body" idx="1"/>
          </p:nvPr>
        </p:nvSpPr>
        <p:spPr>
          <a:xfrm>
            <a:off x="827584" y="3645024"/>
            <a:ext cx="7772400" cy="2952328"/>
          </a:xfrm>
        </p:spPr>
        <p:txBody>
          <a:bodyPr>
            <a:normAutofit/>
          </a:bodyPr>
          <a:lstStyle/>
          <a:p>
            <a:r>
              <a:rPr lang="fr-FR" dirty="0" smtClean="0">
                <a:latin typeface="+mj-lt"/>
              </a:rPr>
              <a:t>L’enjeu sociétal des Accords de Nouméa est de parvenir à un rééquilibrage dans une vision de destin commun.</a:t>
            </a:r>
          </a:p>
          <a:p>
            <a:endParaRPr lang="fr-FR" dirty="0" smtClean="0">
              <a:latin typeface="+mj-lt"/>
            </a:endParaRPr>
          </a:p>
          <a:p>
            <a:r>
              <a:rPr lang="fr-FR" dirty="0" smtClean="0">
                <a:latin typeface="+mj-lt"/>
              </a:rPr>
              <a:t>En marge des grands axes culturels et éducationnels, le monde du travail devient un terrain de rencontres</a:t>
            </a:r>
            <a:r>
              <a:rPr lang="fr-FR" sz="3200" dirty="0" smtClean="0"/>
              <a:t>. </a:t>
            </a:r>
          </a:p>
          <a:p>
            <a:endParaRPr lang="fr-FR" dirty="0" smtClean="0"/>
          </a:p>
          <a:p>
            <a:endParaRPr lang="fr-FR" dirty="0" smtClean="0"/>
          </a:p>
          <a:p>
            <a:endParaRPr lang="fr-FR" dirty="0"/>
          </a:p>
        </p:txBody>
      </p:sp>
      <p:sp>
        <p:nvSpPr>
          <p:cNvPr id="4" name="ZoneTexte 3"/>
          <p:cNvSpPr txBox="1"/>
          <p:nvPr/>
        </p:nvSpPr>
        <p:spPr>
          <a:xfrm>
            <a:off x="1" y="1988840"/>
            <a:ext cx="9144000" cy="1200329"/>
          </a:xfrm>
          <a:prstGeom prst="rect">
            <a:avLst/>
          </a:prstGeom>
          <a:noFill/>
        </p:spPr>
        <p:txBody>
          <a:bodyPr wrap="square" rtlCol="0">
            <a:spAutoFit/>
          </a:bodyPr>
          <a:lstStyle/>
          <a:p>
            <a:pPr algn="ctr"/>
            <a:r>
              <a:rPr lang="fr-FR" sz="4000" dirty="0" smtClean="0"/>
              <a:t>* </a:t>
            </a:r>
            <a:r>
              <a:rPr lang="fr-FR" sz="1400" dirty="0" smtClean="0">
                <a:latin typeface="+mj-lt"/>
              </a:rPr>
              <a:t>Titre de l’ouvrage que Jean-Pierre </a:t>
            </a:r>
            <a:r>
              <a:rPr lang="fr-FR" sz="1400" dirty="0" err="1" smtClean="0">
                <a:latin typeface="+mj-lt"/>
              </a:rPr>
              <a:t>Segal</a:t>
            </a:r>
            <a:r>
              <a:rPr lang="fr-FR" sz="1400" dirty="0" smtClean="0">
                <a:latin typeface="+mj-lt"/>
              </a:rPr>
              <a:t>, </a:t>
            </a:r>
            <a:r>
              <a:rPr lang="fr-FR" sz="1400" dirty="0" smtClean="0">
                <a:latin typeface="+mj-lt"/>
              </a:rPr>
              <a:t>CNRS - Dauphine Recherche </a:t>
            </a:r>
            <a:r>
              <a:rPr lang="fr-FR" sz="1400" dirty="0" smtClean="0">
                <a:latin typeface="+mj-lt"/>
              </a:rPr>
              <a:t>Management a consacré à l’analyse des relations de travail dans des entreprises calédoniennes</a:t>
            </a:r>
            <a:endParaRPr lang="fr-FR" sz="1400" dirty="0" smtClean="0">
              <a:latin typeface="+mj-lt"/>
            </a:endParaRPr>
          </a:p>
          <a:p>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rte NC1.jpg"/>
          <p:cNvPicPr>
            <a:picLocks noChangeAspect="1"/>
          </p:cNvPicPr>
          <p:nvPr/>
        </p:nvPicPr>
        <p:blipFill>
          <a:blip r:embed="rId3" cstate="print"/>
          <a:stretch>
            <a:fillRect/>
          </a:stretch>
        </p:blipFill>
        <p:spPr>
          <a:xfrm>
            <a:off x="-1764704" y="-1251520"/>
            <a:ext cx="12348832" cy="9268042"/>
          </a:xfrm>
          <a:prstGeom prst="rect">
            <a:avLst/>
          </a:prstGeom>
        </p:spPr>
      </p:pic>
      <p:sp>
        <p:nvSpPr>
          <p:cNvPr id="3" name="ZoneTexte 2"/>
          <p:cNvSpPr txBox="1"/>
          <p:nvPr/>
        </p:nvSpPr>
        <p:spPr>
          <a:xfrm>
            <a:off x="4427984" y="0"/>
            <a:ext cx="5904656" cy="646331"/>
          </a:xfrm>
          <a:prstGeom prst="rect">
            <a:avLst/>
          </a:prstGeom>
          <a:solidFill>
            <a:schemeClr val="accent6">
              <a:lumMod val="75000"/>
              <a:alpha val="46000"/>
            </a:schemeClr>
          </a:solidFill>
        </p:spPr>
        <p:txBody>
          <a:bodyPr wrap="square" rtlCol="0">
            <a:spAutoFit/>
          </a:bodyPr>
          <a:lstStyle/>
          <a:p>
            <a:r>
              <a:rPr lang="fr-FR" b="1" dirty="0" smtClean="0">
                <a:latin typeface="+mj-lt"/>
              </a:rPr>
              <a:t>TOTAL POPULATION NOUVELLE-CALEDONIE</a:t>
            </a:r>
          </a:p>
          <a:p>
            <a:r>
              <a:rPr lang="fr-FR" b="1" dirty="0" smtClean="0">
                <a:latin typeface="+mj-lt"/>
              </a:rPr>
              <a:t> 245 580 habitants       -    recensement 2009 </a:t>
            </a:r>
            <a:endParaRPr lang="fr-FR" b="1" dirty="0">
              <a:latin typeface="+mj-lt"/>
            </a:endParaRPr>
          </a:p>
        </p:txBody>
      </p:sp>
      <p:sp>
        <p:nvSpPr>
          <p:cNvPr id="4" name="Ellipse 3"/>
          <p:cNvSpPr/>
          <p:nvPr/>
        </p:nvSpPr>
        <p:spPr>
          <a:xfrm>
            <a:off x="6732240" y="5949280"/>
            <a:ext cx="360040" cy="2880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p:cNvSpPr/>
          <p:nvPr/>
        </p:nvSpPr>
        <p:spPr>
          <a:xfrm>
            <a:off x="1691680" y="2636912"/>
            <a:ext cx="360040" cy="2880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orme libre 10"/>
          <p:cNvSpPr/>
          <p:nvPr/>
        </p:nvSpPr>
        <p:spPr>
          <a:xfrm>
            <a:off x="6444208" y="5661248"/>
            <a:ext cx="832183" cy="769370"/>
          </a:xfrm>
          <a:custGeom>
            <a:avLst/>
            <a:gdLst>
              <a:gd name="connsiteX0" fmla="*/ 4354 w 1931492"/>
              <a:gd name="connsiteY0" fmla="*/ 378823 h 1036902"/>
              <a:gd name="connsiteX1" fmla="*/ 17417 w 1931492"/>
              <a:gd name="connsiteY1" fmla="*/ 156754 h 1036902"/>
              <a:gd name="connsiteX2" fmla="*/ 43543 w 1931492"/>
              <a:gd name="connsiteY2" fmla="*/ 117565 h 1036902"/>
              <a:gd name="connsiteX3" fmla="*/ 121920 w 1931492"/>
              <a:gd name="connsiteY3" fmla="*/ 39188 h 1036902"/>
              <a:gd name="connsiteX4" fmla="*/ 317863 w 1931492"/>
              <a:gd name="connsiteY4" fmla="*/ 0 h 1036902"/>
              <a:gd name="connsiteX5" fmla="*/ 1036320 w 1931492"/>
              <a:gd name="connsiteY5" fmla="*/ 13063 h 1036902"/>
              <a:gd name="connsiteX6" fmla="*/ 1206137 w 1931492"/>
              <a:gd name="connsiteY6" fmla="*/ 26125 h 1036902"/>
              <a:gd name="connsiteX7" fmla="*/ 1245326 w 1931492"/>
              <a:gd name="connsiteY7" fmla="*/ 39188 h 1036902"/>
              <a:gd name="connsiteX8" fmla="*/ 1336766 w 1931492"/>
              <a:gd name="connsiteY8" fmla="*/ 65314 h 1036902"/>
              <a:gd name="connsiteX9" fmla="*/ 1441269 w 1931492"/>
              <a:gd name="connsiteY9" fmla="*/ 104503 h 1036902"/>
              <a:gd name="connsiteX10" fmla="*/ 1519646 w 1931492"/>
              <a:gd name="connsiteY10" fmla="*/ 156754 h 1036902"/>
              <a:gd name="connsiteX11" fmla="*/ 1584960 w 1931492"/>
              <a:gd name="connsiteY11" fmla="*/ 195943 h 1036902"/>
              <a:gd name="connsiteX12" fmla="*/ 1689463 w 1931492"/>
              <a:gd name="connsiteY12" fmla="*/ 274320 h 1036902"/>
              <a:gd name="connsiteX13" fmla="*/ 1741714 w 1931492"/>
              <a:gd name="connsiteY13" fmla="*/ 313508 h 1036902"/>
              <a:gd name="connsiteX14" fmla="*/ 1872343 w 1931492"/>
              <a:gd name="connsiteY14" fmla="*/ 496388 h 1036902"/>
              <a:gd name="connsiteX15" fmla="*/ 1898469 w 1931492"/>
              <a:gd name="connsiteY15" fmla="*/ 535577 h 1036902"/>
              <a:gd name="connsiteX16" fmla="*/ 1924594 w 1931492"/>
              <a:gd name="connsiteY16" fmla="*/ 627017 h 1036902"/>
              <a:gd name="connsiteX17" fmla="*/ 1898469 w 1931492"/>
              <a:gd name="connsiteY17" fmla="*/ 770708 h 1036902"/>
              <a:gd name="connsiteX18" fmla="*/ 1885406 w 1931492"/>
              <a:gd name="connsiteY18" fmla="*/ 822960 h 1036902"/>
              <a:gd name="connsiteX19" fmla="*/ 1754777 w 1931492"/>
              <a:gd name="connsiteY19" fmla="*/ 940525 h 1036902"/>
              <a:gd name="connsiteX20" fmla="*/ 1689463 w 1931492"/>
              <a:gd name="connsiteY20" fmla="*/ 953588 h 1036902"/>
              <a:gd name="connsiteX21" fmla="*/ 1519646 w 1931492"/>
              <a:gd name="connsiteY21" fmla="*/ 992777 h 1036902"/>
              <a:gd name="connsiteX22" fmla="*/ 1075509 w 1931492"/>
              <a:gd name="connsiteY22" fmla="*/ 1018903 h 1036902"/>
              <a:gd name="connsiteX23" fmla="*/ 762000 w 1931492"/>
              <a:gd name="connsiteY23" fmla="*/ 1005840 h 1036902"/>
              <a:gd name="connsiteX24" fmla="*/ 696686 w 1931492"/>
              <a:gd name="connsiteY24" fmla="*/ 992777 h 1036902"/>
              <a:gd name="connsiteX25" fmla="*/ 566057 w 1931492"/>
              <a:gd name="connsiteY25" fmla="*/ 953588 h 1036902"/>
              <a:gd name="connsiteX26" fmla="*/ 526869 w 1931492"/>
              <a:gd name="connsiteY26" fmla="*/ 940525 h 1036902"/>
              <a:gd name="connsiteX27" fmla="*/ 474617 w 1931492"/>
              <a:gd name="connsiteY27" fmla="*/ 927463 h 1036902"/>
              <a:gd name="connsiteX28" fmla="*/ 396240 w 1931492"/>
              <a:gd name="connsiteY28" fmla="*/ 888274 h 1036902"/>
              <a:gd name="connsiteX29" fmla="*/ 357052 w 1931492"/>
              <a:gd name="connsiteY29" fmla="*/ 862148 h 1036902"/>
              <a:gd name="connsiteX30" fmla="*/ 278674 w 1931492"/>
              <a:gd name="connsiteY30" fmla="*/ 836023 h 1036902"/>
              <a:gd name="connsiteX31" fmla="*/ 226423 w 1931492"/>
              <a:gd name="connsiteY31" fmla="*/ 796834 h 1036902"/>
              <a:gd name="connsiteX32" fmla="*/ 187234 w 1931492"/>
              <a:gd name="connsiteY32" fmla="*/ 783771 h 1036902"/>
              <a:gd name="connsiteX33" fmla="*/ 108857 w 1931492"/>
              <a:gd name="connsiteY33" fmla="*/ 731520 h 1036902"/>
              <a:gd name="connsiteX34" fmla="*/ 43543 w 1931492"/>
              <a:gd name="connsiteY34" fmla="*/ 613954 h 1036902"/>
              <a:gd name="connsiteX35" fmla="*/ 4354 w 1931492"/>
              <a:gd name="connsiteY35" fmla="*/ 378823 h 103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31492" h="1036902">
                <a:moveTo>
                  <a:pt x="4354" y="378823"/>
                </a:moveTo>
                <a:cubicBezTo>
                  <a:pt x="0" y="302623"/>
                  <a:pt x="6417" y="230085"/>
                  <a:pt x="17417" y="156754"/>
                </a:cubicBezTo>
                <a:cubicBezTo>
                  <a:pt x="19746" y="141228"/>
                  <a:pt x="33113" y="129299"/>
                  <a:pt x="43543" y="117565"/>
                </a:cubicBezTo>
                <a:cubicBezTo>
                  <a:pt x="68089" y="89950"/>
                  <a:pt x="86869" y="50871"/>
                  <a:pt x="121920" y="39188"/>
                </a:cubicBezTo>
                <a:cubicBezTo>
                  <a:pt x="237704" y="594"/>
                  <a:pt x="172927" y="16104"/>
                  <a:pt x="317863" y="0"/>
                </a:cubicBezTo>
                <a:lnTo>
                  <a:pt x="1036320" y="13063"/>
                </a:lnTo>
                <a:cubicBezTo>
                  <a:pt x="1093068" y="14732"/>
                  <a:pt x="1149803" y="19083"/>
                  <a:pt x="1206137" y="26125"/>
                </a:cubicBezTo>
                <a:cubicBezTo>
                  <a:pt x="1219800" y="27833"/>
                  <a:pt x="1232086" y="35405"/>
                  <a:pt x="1245326" y="39188"/>
                </a:cubicBezTo>
                <a:cubicBezTo>
                  <a:pt x="1278467" y="48657"/>
                  <a:pt x="1305448" y="51892"/>
                  <a:pt x="1336766" y="65314"/>
                </a:cubicBezTo>
                <a:cubicBezTo>
                  <a:pt x="1432400" y="106300"/>
                  <a:pt x="1344933" y="80419"/>
                  <a:pt x="1441269" y="104503"/>
                </a:cubicBezTo>
                <a:cubicBezTo>
                  <a:pt x="1467395" y="121920"/>
                  <a:pt x="1493156" y="139897"/>
                  <a:pt x="1519646" y="156754"/>
                </a:cubicBezTo>
                <a:cubicBezTo>
                  <a:pt x="1541066" y="170385"/>
                  <a:pt x="1564648" y="180709"/>
                  <a:pt x="1584960" y="195943"/>
                </a:cubicBezTo>
                <a:lnTo>
                  <a:pt x="1689463" y="274320"/>
                </a:lnTo>
                <a:cubicBezTo>
                  <a:pt x="1706880" y="287383"/>
                  <a:pt x="1728114" y="296508"/>
                  <a:pt x="1741714" y="313508"/>
                </a:cubicBezTo>
                <a:cubicBezTo>
                  <a:pt x="1931492" y="550731"/>
                  <a:pt x="1795748" y="362348"/>
                  <a:pt x="1872343" y="496388"/>
                </a:cubicBezTo>
                <a:cubicBezTo>
                  <a:pt x="1880132" y="510019"/>
                  <a:pt x="1891448" y="521535"/>
                  <a:pt x="1898469" y="535577"/>
                </a:cubicBezTo>
                <a:cubicBezTo>
                  <a:pt x="1907841" y="554321"/>
                  <a:pt x="1920408" y="610270"/>
                  <a:pt x="1924594" y="627017"/>
                </a:cubicBezTo>
                <a:cubicBezTo>
                  <a:pt x="1902979" y="799947"/>
                  <a:pt x="1925318" y="676736"/>
                  <a:pt x="1898469" y="770708"/>
                </a:cubicBezTo>
                <a:cubicBezTo>
                  <a:pt x="1893537" y="787971"/>
                  <a:pt x="1895702" y="808252"/>
                  <a:pt x="1885406" y="822960"/>
                </a:cubicBezTo>
                <a:cubicBezTo>
                  <a:pt x="1875574" y="837005"/>
                  <a:pt x="1787125" y="926148"/>
                  <a:pt x="1754777" y="940525"/>
                </a:cubicBezTo>
                <a:cubicBezTo>
                  <a:pt x="1734488" y="949542"/>
                  <a:pt x="1711234" y="949234"/>
                  <a:pt x="1689463" y="953588"/>
                </a:cubicBezTo>
                <a:cubicBezTo>
                  <a:pt x="1609180" y="993730"/>
                  <a:pt x="1641916" y="984889"/>
                  <a:pt x="1519646" y="992777"/>
                </a:cubicBezTo>
                <a:cubicBezTo>
                  <a:pt x="835716" y="1036902"/>
                  <a:pt x="1516010" y="982194"/>
                  <a:pt x="1075509" y="1018903"/>
                </a:cubicBezTo>
                <a:cubicBezTo>
                  <a:pt x="971006" y="1014549"/>
                  <a:pt x="866346" y="1013036"/>
                  <a:pt x="762000" y="1005840"/>
                </a:cubicBezTo>
                <a:cubicBezTo>
                  <a:pt x="739850" y="1004312"/>
                  <a:pt x="718360" y="997593"/>
                  <a:pt x="696686" y="992777"/>
                </a:cubicBezTo>
                <a:cubicBezTo>
                  <a:pt x="637458" y="979615"/>
                  <a:pt x="631185" y="975298"/>
                  <a:pt x="566057" y="953588"/>
                </a:cubicBezTo>
                <a:cubicBezTo>
                  <a:pt x="552994" y="949234"/>
                  <a:pt x="540227" y="943864"/>
                  <a:pt x="526869" y="940525"/>
                </a:cubicBezTo>
                <a:lnTo>
                  <a:pt x="474617" y="927463"/>
                </a:lnTo>
                <a:cubicBezTo>
                  <a:pt x="362311" y="852590"/>
                  <a:pt x="504404" y="942357"/>
                  <a:pt x="396240" y="888274"/>
                </a:cubicBezTo>
                <a:cubicBezTo>
                  <a:pt x="382198" y="881253"/>
                  <a:pt x="371398" y="868524"/>
                  <a:pt x="357052" y="862148"/>
                </a:cubicBezTo>
                <a:cubicBezTo>
                  <a:pt x="331886" y="850963"/>
                  <a:pt x="278674" y="836023"/>
                  <a:pt x="278674" y="836023"/>
                </a:cubicBezTo>
                <a:cubicBezTo>
                  <a:pt x="261257" y="822960"/>
                  <a:pt x="245326" y="807636"/>
                  <a:pt x="226423" y="796834"/>
                </a:cubicBezTo>
                <a:cubicBezTo>
                  <a:pt x="214468" y="790002"/>
                  <a:pt x="198691" y="791409"/>
                  <a:pt x="187234" y="783771"/>
                </a:cubicBezTo>
                <a:cubicBezTo>
                  <a:pt x="89384" y="718538"/>
                  <a:pt x="202040" y="762581"/>
                  <a:pt x="108857" y="731520"/>
                </a:cubicBezTo>
                <a:cubicBezTo>
                  <a:pt x="48968" y="641686"/>
                  <a:pt x="66535" y="682931"/>
                  <a:pt x="43543" y="613954"/>
                </a:cubicBezTo>
                <a:cubicBezTo>
                  <a:pt x="29832" y="408296"/>
                  <a:pt x="8708" y="455023"/>
                  <a:pt x="4354" y="378823"/>
                </a:cubicBezTo>
                <a:close/>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orme libre 13"/>
          <p:cNvSpPr/>
          <p:nvPr/>
        </p:nvSpPr>
        <p:spPr>
          <a:xfrm>
            <a:off x="1619672" y="2492896"/>
            <a:ext cx="832183" cy="769370"/>
          </a:xfrm>
          <a:custGeom>
            <a:avLst/>
            <a:gdLst>
              <a:gd name="connsiteX0" fmla="*/ 4354 w 1931492"/>
              <a:gd name="connsiteY0" fmla="*/ 378823 h 1036902"/>
              <a:gd name="connsiteX1" fmla="*/ 17417 w 1931492"/>
              <a:gd name="connsiteY1" fmla="*/ 156754 h 1036902"/>
              <a:gd name="connsiteX2" fmla="*/ 43543 w 1931492"/>
              <a:gd name="connsiteY2" fmla="*/ 117565 h 1036902"/>
              <a:gd name="connsiteX3" fmla="*/ 121920 w 1931492"/>
              <a:gd name="connsiteY3" fmla="*/ 39188 h 1036902"/>
              <a:gd name="connsiteX4" fmla="*/ 317863 w 1931492"/>
              <a:gd name="connsiteY4" fmla="*/ 0 h 1036902"/>
              <a:gd name="connsiteX5" fmla="*/ 1036320 w 1931492"/>
              <a:gd name="connsiteY5" fmla="*/ 13063 h 1036902"/>
              <a:gd name="connsiteX6" fmla="*/ 1206137 w 1931492"/>
              <a:gd name="connsiteY6" fmla="*/ 26125 h 1036902"/>
              <a:gd name="connsiteX7" fmla="*/ 1245326 w 1931492"/>
              <a:gd name="connsiteY7" fmla="*/ 39188 h 1036902"/>
              <a:gd name="connsiteX8" fmla="*/ 1336766 w 1931492"/>
              <a:gd name="connsiteY8" fmla="*/ 65314 h 1036902"/>
              <a:gd name="connsiteX9" fmla="*/ 1441269 w 1931492"/>
              <a:gd name="connsiteY9" fmla="*/ 104503 h 1036902"/>
              <a:gd name="connsiteX10" fmla="*/ 1519646 w 1931492"/>
              <a:gd name="connsiteY10" fmla="*/ 156754 h 1036902"/>
              <a:gd name="connsiteX11" fmla="*/ 1584960 w 1931492"/>
              <a:gd name="connsiteY11" fmla="*/ 195943 h 1036902"/>
              <a:gd name="connsiteX12" fmla="*/ 1689463 w 1931492"/>
              <a:gd name="connsiteY12" fmla="*/ 274320 h 1036902"/>
              <a:gd name="connsiteX13" fmla="*/ 1741714 w 1931492"/>
              <a:gd name="connsiteY13" fmla="*/ 313508 h 1036902"/>
              <a:gd name="connsiteX14" fmla="*/ 1872343 w 1931492"/>
              <a:gd name="connsiteY14" fmla="*/ 496388 h 1036902"/>
              <a:gd name="connsiteX15" fmla="*/ 1898469 w 1931492"/>
              <a:gd name="connsiteY15" fmla="*/ 535577 h 1036902"/>
              <a:gd name="connsiteX16" fmla="*/ 1924594 w 1931492"/>
              <a:gd name="connsiteY16" fmla="*/ 627017 h 1036902"/>
              <a:gd name="connsiteX17" fmla="*/ 1898469 w 1931492"/>
              <a:gd name="connsiteY17" fmla="*/ 770708 h 1036902"/>
              <a:gd name="connsiteX18" fmla="*/ 1885406 w 1931492"/>
              <a:gd name="connsiteY18" fmla="*/ 822960 h 1036902"/>
              <a:gd name="connsiteX19" fmla="*/ 1754777 w 1931492"/>
              <a:gd name="connsiteY19" fmla="*/ 940525 h 1036902"/>
              <a:gd name="connsiteX20" fmla="*/ 1689463 w 1931492"/>
              <a:gd name="connsiteY20" fmla="*/ 953588 h 1036902"/>
              <a:gd name="connsiteX21" fmla="*/ 1519646 w 1931492"/>
              <a:gd name="connsiteY21" fmla="*/ 992777 h 1036902"/>
              <a:gd name="connsiteX22" fmla="*/ 1075509 w 1931492"/>
              <a:gd name="connsiteY22" fmla="*/ 1018903 h 1036902"/>
              <a:gd name="connsiteX23" fmla="*/ 762000 w 1931492"/>
              <a:gd name="connsiteY23" fmla="*/ 1005840 h 1036902"/>
              <a:gd name="connsiteX24" fmla="*/ 696686 w 1931492"/>
              <a:gd name="connsiteY24" fmla="*/ 992777 h 1036902"/>
              <a:gd name="connsiteX25" fmla="*/ 566057 w 1931492"/>
              <a:gd name="connsiteY25" fmla="*/ 953588 h 1036902"/>
              <a:gd name="connsiteX26" fmla="*/ 526869 w 1931492"/>
              <a:gd name="connsiteY26" fmla="*/ 940525 h 1036902"/>
              <a:gd name="connsiteX27" fmla="*/ 474617 w 1931492"/>
              <a:gd name="connsiteY27" fmla="*/ 927463 h 1036902"/>
              <a:gd name="connsiteX28" fmla="*/ 396240 w 1931492"/>
              <a:gd name="connsiteY28" fmla="*/ 888274 h 1036902"/>
              <a:gd name="connsiteX29" fmla="*/ 357052 w 1931492"/>
              <a:gd name="connsiteY29" fmla="*/ 862148 h 1036902"/>
              <a:gd name="connsiteX30" fmla="*/ 278674 w 1931492"/>
              <a:gd name="connsiteY30" fmla="*/ 836023 h 1036902"/>
              <a:gd name="connsiteX31" fmla="*/ 226423 w 1931492"/>
              <a:gd name="connsiteY31" fmla="*/ 796834 h 1036902"/>
              <a:gd name="connsiteX32" fmla="*/ 187234 w 1931492"/>
              <a:gd name="connsiteY32" fmla="*/ 783771 h 1036902"/>
              <a:gd name="connsiteX33" fmla="*/ 108857 w 1931492"/>
              <a:gd name="connsiteY33" fmla="*/ 731520 h 1036902"/>
              <a:gd name="connsiteX34" fmla="*/ 43543 w 1931492"/>
              <a:gd name="connsiteY34" fmla="*/ 613954 h 1036902"/>
              <a:gd name="connsiteX35" fmla="*/ 4354 w 1931492"/>
              <a:gd name="connsiteY35" fmla="*/ 378823 h 103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31492" h="1036902">
                <a:moveTo>
                  <a:pt x="4354" y="378823"/>
                </a:moveTo>
                <a:cubicBezTo>
                  <a:pt x="0" y="302623"/>
                  <a:pt x="6417" y="230085"/>
                  <a:pt x="17417" y="156754"/>
                </a:cubicBezTo>
                <a:cubicBezTo>
                  <a:pt x="19746" y="141228"/>
                  <a:pt x="33113" y="129299"/>
                  <a:pt x="43543" y="117565"/>
                </a:cubicBezTo>
                <a:cubicBezTo>
                  <a:pt x="68089" y="89950"/>
                  <a:pt x="86869" y="50871"/>
                  <a:pt x="121920" y="39188"/>
                </a:cubicBezTo>
                <a:cubicBezTo>
                  <a:pt x="237704" y="594"/>
                  <a:pt x="172927" y="16104"/>
                  <a:pt x="317863" y="0"/>
                </a:cubicBezTo>
                <a:lnTo>
                  <a:pt x="1036320" y="13063"/>
                </a:lnTo>
                <a:cubicBezTo>
                  <a:pt x="1093068" y="14732"/>
                  <a:pt x="1149803" y="19083"/>
                  <a:pt x="1206137" y="26125"/>
                </a:cubicBezTo>
                <a:cubicBezTo>
                  <a:pt x="1219800" y="27833"/>
                  <a:pt x="1232086" y="35405"/>
                  <a:pt x="1245326" y="39188"/>
                </a:cubicBezTo>
                <a:cubicBezTo>
                  <a:pt x="1278467" y="48657"/>
                  <a:pt x="1305448" y="51892"/>
                  <a:pt x="1336766" y="65314"/>
                </a:cubicBezTo>
                <a:cubicBezTo>
                  <a:pt x="1432400" y="106300"/>
                  <a:pt x="1344933" y="80419"/>
                  <a:pt x="1441269" y="104503"/>
                </a:cubicBezTo>
                <a:cubicBezTo>
                  <a:pt x="1467395" y="121920"/>
                  <a:pt x="1493156" y="139897"/>
                  <a:pt x="1519646" y="156754"/>
                </a:cubicBezTo>
                <a:cubicBezTo>
                  <a:pt x="1541066" y="170385"/>
                  <a:pt x="1564648" y="180709"/>
                  <a:pt x="1584960" y="195943"/>
                </a:cubicBezTo>
                <a:lnTo>
                  <a:pt x="1689463" y="274320"/>
                </a:lnTo>
                <a:cubicBezTo>
                  <a:pt x="1706880" y="287383"/>
                  <a:pt x="1728114" y="296508"/>
                  <a:pt x="1741714" y="313508"/>
                </a:cubicBezTo>
                <a:cubicBezTo>
                  <a:pt x="1931492" y="550731"/>
                  <a:pt x="1795748" y="362348"/>
                  <a:pt x="1872343" y="496388"/>
                </a:cubicBezTo>
                <a:cubicBezTo>
                  <a:pt x="1880132" y="510019"/>
                  <a:pt x="1891448" y="521535"/>
                  <a:pt x="1898469" y="535577"/>
                </a:cubicBezTo>
                <a:cubicBezTo>
                  <a:pt x="1907841" y="554321"/>
                  <a:pt x="1920408" y="610270"/>
                  <a:pt x="1924594" y="627017"/>
                </a:cubicBezTo>
                <a:cubicBezTo>
                  <a:pt x="1902979" y="799947"/>
                  <a:pt x="1925318" y="676736"/>
                  <a:pt x="1898469" y="770708"/>
                </a:cubicBezTo>
                <a:cubicBezTo>
                  <a:pt x="1893537" y="787971"/>
                  <a:pt x="1895702" y="808252"/>
                  <a:pt x="1885406" y="822960"/>
                </a:cubicBezTo>
                <a:cubicBezTo>
                  <a:pt x="1875574" y="837005"/>
                  <a:pt x="1787125" y="926148"/>
                  <a:pt x="1754777" y="940525"/>
                </a:cubicBezTo>
                <a:cubicBezTo>
                  <a:pt x="1734488" y="949542"/>
                  <a:pt x="1711234" y="949234"/>
                  <a:pt x="1689463" y="953588"/>
                </a:cubicBezTo>
                <a:cubicBezTo>
                  <a:pt x="1609180" y="993730"/>
                  <a:pt x="1641916" y="984889"/>
                  <a:pt x="1519646" y="992777"/>
                </a:cubicBezTo>
                <a:cubicBezTo>
                  <a:pt x="835716" y="1036902"/>
                  <a:pt x="1516010" y="982194"/>
                  <a:pt x="1075509" y="1018903"/>
                </a:cubicBezTo>
                <a:cubicBezTo>
                  <a:pt x="971006" y="1014549"/>
                  <a:pt x="866346" y="1013036"/>
                  <a:pt x="762000" y="1005840"/>
                </a:cubicBezTo>
                <a:cubicBezTo>
                  <a:pt x="739850" y="1004312"/>
                  <a:pt x="718360" y="997593"/>
                  <a:pt x="696686" y="992777"/>
                </a:cubicBezTo>
                <a:cubicBezTo>
                  <a:pt x="637458" y="979615"/>
                  <a:pt x="631185" y="975298"/>
                  <a:pt x="566057" y="953588"/>
                </a:cubicBezTo>
                <a:cubicBezTo>
                  <a:pt x="552994" y="949234"/>
                  <a:pt x="540227" y="943864"/>
                  <a:pt x="526869" y="940525"/>
                </a:cubicBezTo>
                <a:lnTo>
                  <a:pt x="474617" y="927463"/>
                </a:lnTo>
                <a:cubicBezTo>
                  <a:pt x="362311" y="852590"/>
                  <a:pt x="504404" y="942357"/>
                  <a:pt x="396240" y="888274"/>
                </a:cubicBezTo>
                <a:cubicBezTo>
                  <a:pt x="382198" y="881253"/>
                  <a:pt x="371398" y="868524"/>
                  <a:pt x="357052" y="862148"/>
                </a:cubicBezTo>
                <a:cubicBezTo>
                  <a:pt x="331886" y="850963"/>
                  <a:pt x="278674" y="836023"/>
                  <a:pt x="278674" y="836023"/>
                </a:cubicBezTo>
                <a:cubicBezTo>
                  <a:pt x="261257" y="822960"/>
                  <a:pt x="245326" y="807636"/>
                  <a:pt x="226423" y="796834"/>
                </a:cubicBezTo>
                <a:cubicBezTo>
                  <a:pt x="214468" y="790002"/>
                  <a:pt x="198691" y="791409"/>
                  <a:pt x="187234" y="783771"/>
                </a:cubicBezTo>
                <a:cubicBezTo>
                  <a:pt x="89384" y="718538"/>
                  <a:pt x="202040" y="762581"/>
                  <a:pt x="108857" y="731520"/>
                </a:cubicBezTo>
                <a:cubicBezTo>
                  <a:pt x="48968" y="641686"/>
                  <a:pt x="66535" y="682931"/>
                  <a:pt x="43543" y="613954"/>
                </a:cubicBezTo>
                <a:cubicBezTo>
                  <a:pt x="29832" y="408296"/>
                  <a:pt x="8708" y="455023"/>
                  <a:pt x="4354" y="378823"/>
                </a:cubicBezTo>
                <a:close/>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riangle isocèle 14"/>
          <p:cNvSpPr/>
          <p:nvPr/>
        </p:nvSpPr>
        <p:spPr>
          <a:xfrm rot="11287711">
            <a:off x="4710237" y="5670132"/>
            <a:ext cx="1808994" cy="1065329"/>
          </a:xfrm>
          <a:prstGeom prst="triangle">
            <a:avLst>
              <a:gd name="adj" fmla="val 90130"/>
            </a:avLst>
          </a:prstGeom>
          <a:solidFill>
            <a:schemeClr val="accent2">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ZoneTexte 15"/>
          <p:cNvSpPr txBox="1"/>
          <p:nvPr/>
        </p:nvSpPr>
        <p:spPr>
          <a:xfrm>
            <a:off x="4788024" y="5661248"/>
            <a:ext cx="1512168" cy="461665"/>
          </a:xfrm>
          <a:prstGeom prst="rect">
            <a:avLst/>
          </a:prstGeom>
          <a:noFill/>
        </p:spPr>
        <p:txBody>
          <a:bodyPr wrap="square" rtlCol="0">
            <a:spAutoFit/>
          </a:bodyPr>
          <a:lstStyle/>
          <a:p>
            <a:r>
              <a:rPr lang="fr-FR" sz="1200" dirty="0" smtClean="0">
                <a:latin typeface="Candara" pitchFamily="34" charset="0"/>
              </a:rPr>
              <a:t>Population Yaté : </a:t>
            </a:r>
          </a:p>
          <a:p>
            <a:r>
              <a:rPr lang="fr-FR" sz="1200" b="1" dirty="0" smtClean="0">
                <a:latin typeface="Candara" pitchFamily="34" charset="0"/>
              </a:rPr>
              <a:t>2 800 </a:t>
            </a:r>
            <a:r>
              <a:rPr lang="fr-FR" sz="1200" dirty="0" smtClean="0">
                <a:latin typeface="Candara" pitchFamily="34" charset="0"/>
              </a:rPr>
              <a:t>habitants</a:t>
            </a:r>
            <a:endParaRPr lang="fr-FR" sz="1200" dirty="0"/>
          </a:p>
        </p:txBody>
      </p:sp>
      <p:sp>
        <p:nvSpPr>
          <p:cNvPr id="17" name="Triangle isocèle 16"/>
          <p:cNvSpPr/>
          <p:nvPr/>
        </p:nvSpPr>
        <p:spPr>
          <a:xfrm rot="11287711">
            <a:off x="66228" y="2903467"/>
            <a:ext cx="1808994" cy="1065329"/>
          </a:xfrm>
          <a:prstGeom prst="triangle">
            <a:avLst>
              <a:gd name="adj" fmla="val 90130"/>
            </a:avLst>
          </a:prstGeom>
          <a:solidFill>
            <a:schemeClr val="accent2">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ZoneTexte 17"/>
          <p:cNvSpPr txBox="1"/>
          <p:nvPr/>
        </p:nvSpPr>
        <p:spPr>
          <a:xfrm>
            <a:off x="179512" y="2924944"/>
            <a:ext cx="1512168" cy="646331"/>
          </a:xfrm>
          <a:prstGeom prst="rect">
            <a:avLst/>
          </a:prstGeom>
          <a:noFill/>
        </p:spPr>
        <p:txBody>
          <a:bodyPr wrap="square" rtlCol="0">
            <a:spAutoFit/>
          </a:bodyPr>
          <a:lstStyle/>
          <a:p>
            <a:r>
              <a:rPr lang="fr-FR" sz="1200" dirty="0" smtClean="0">
                <a:latin typeface="Candara" pitchFamily="34" charset="0"/>
              </a:rPr>
              <a:t>Population VKP</a:t>
            </a:r>
          </a:p>
          <a:p>
            <a:r>
              <a:rPr lang="fr-FR" sz="1200" b="1" dirty="0" smtClean="0">
                <a:latin typeface="Candara" pitchFamily="34" charset="0"/>
              </a:rPr>
              <a:t>6 737 </a:t>
            </a:r>
            <a:r>
              <a:rPr lang="fr-FR" sz="1200" dirty="0" smtClean="0">
                <a:latin typeface="Candara" pitchFamily="34" charset="0"/>
              </a:rPr>
              <a:t>habitants  </a:t>
            </a:r>
          </a:p>
          <a:p>
            <a:r>
              <a:rPr lang="fr-FR" sz="1200" dirty="0" smtClean="0">
                <a:latin typeface="Candara" pitchFamily="34" charset="0"/>
              </a:rPr>
              <a:t>(15% en ans)</a:t>
            </a:r>
            <a:endParaRPr lang="fr-FR" sz="1200" dirty="0"/>
          </a:p>
        </p:txBody>
      </p:sp>
      <p:sp>
        <p:nvSpPr>
          <p:cNvPr id="9" name="ZoneTexte 8"/>
          <p:cNvSpPr txBox="1"/>
          <p:nvPr/>
        </p:nvSpPr>
        <p:spPr>
          <a:xfrm>
            <a:off x="3563888" y="1268760"/>
            <a:ext cx="2736304" cy="1661993"/>
          </a:xfrm>
          <a:prstGeom prst="rect">
            <a:avLst/>
          </a:prstGeom>
          <a:solidFill>
            <a:srgbClr val="FFC000"/>
          </a:solidFill>
        </p:spPr>
        <p:txBody>
          <a:bodyPr wrap="square" rtlCol="0">
            <a:spAutoFit/>
          </a:bodyPr>
          <a:lstStyle/>
          <a:p>
            <a:r>
              <a:rPr lang="fr-FR" b="1" dirty="0" smtClean="0">
                <a:latin typeface="+mj-lt"/>
              </a:rPr>
              <a:t>Site de </a:t>
            </a:r>
            <a:r>
              <a:rPr lang="fr-FR" b="1" dirty="0" err="1" smtClean="0">
                <a:latin typeface="+mj-lt"/>
              </a:rPr>
              <a:t>Vavouto</a:t>
            </a:r>
            <a:r>
              <a:rPr lang="fr-FR" b="1" dirty="0" smtClean="0">
                <a:latin typeface="+mj-lt"/>
              </a:rPr>
              <a:t> - KNS</a:t>
            </a:r>
          </a:p>
          <a:p>
            <a:r>
              <a:rPr lang="fr-FR" sz="1400" dirty="0" smtClean="0">
                <a:latin typeface="+mj-lt"/>
              </a:rPr>
              <a:t>Début construction  : </a:t>
            </a:r>
            <a:r>
              <a:rPr lang="fr-FR" sz="1400" b="1" dirty="0" smtClean="0">
                <a:latin typeface="+mj-lt"/>
              </a:rPr>
              <a:t>2008</a:t>
            </a:r>
          </a:p>
          <a:p>
            <a:r>
              <a:rPr lang="fr-FR" sz="1400" dirty="0" smtClean="0">
                <a:latin typeface="+mj-lt"/>
              </a:rPr>
              <a:t>Pic de main d’œuvre – estimation</a:t>
            </a:r>
          </a:p>
          <a:p>
            <a:r>
              <a:rPr lang="fr-FR" sz="1400" dirty="0" smtClean="0">
                <a:latin typeface="+mj-lt"/>
              </a:rPr>
              <a:t> </a:t>
            </a:r>
            <a:r>
              <a:rPr lang="fr-FR" sz="1400" b="1" dirty="0" smtClean="0">
                <a:latin typeface="+mj-lt"/>
              </a:rPr>
              <a:t>≈ </a:t>
            </a:r>
            <a:r>
              <a:rPr lang="en-US" sz="1400" b="1" dirty="0" smtClean="0">
                <a:latin typeface="+mj-lt"/>
              </a:rPr>
              <a:t>6 000 </a:t>
            </a:r>
            <a:r>
              <a:rPr lang="en-US" sz="1400" b="1" dirty="0" err="1" smtClean="0">
                <a:latin typeface="+mj-lt"/>
              </a:rPr>
              <a:t>personnes</a:t>
            </a:r>
            <a:r>
              <a:rPr lang="en-US" sz="1400" b="1" dirty="0" smtClean="0">
                <a:latin typeface="+mj-lt"/>
              </a:rPr>
              <a:t>  </a:t>
            </a:r>
          </a:p>
          <a:p>
            <a:r>
              <a:rPr lang="en-US" sz="1400" dirty="0" err="1" smtClean="0">
                <a:latin typeface="+mj-lt"/>
              </a:rPr>
              <a:t>dont</a:t>
            </a:r>
            <a:r>
              <a:rPr lang="en-US" sz="1400" dirty="0" smtClean="0">
                <a:latin typeface="+mj-lt"/>
              </a:rPr>
              <a:t>          </a:t>
            </a:r>
            <a:r>
              <a:rPr lang="fr-FR" sz="1400" b="1" dirty="0" smtClean="0"/>
              <a:t> </a:t>
            </a:r>
          </a:p>
          <a:p>
            <a:r>
              <a:rPr lang="fr-FR" sz="1400" b="1" dirty="0" smtClean="0"/>
              <a:t>≈ </a:t>
            </a:r>
            <a:r>
              <a:rPr lang="en-US" sz="1400" b="1" dirty="0" smtClean="0">
                <a:latin typeface="+mj-lt"/>
              </a:rPr>
              <a:t>3 500 non </a:t>
            </a:r>
            <a:r>
              <a:rPr lang="en-US" sz="1400" b="1" dirty="0" err="1" smtClean="0">
                <a:latin typeface="+mj-lt"/>
              </a:rPr>
              <a:t>français</a:t>
            </a:r>
            <a:endParaRPr lang="fr-FR" sz="1400" b="1" dirty="0">
              <a:latin typeface="+mj-lt"/>
            </a:endParaRPr>
          </a:p>
        </p:txBody>
      </p:sp>
      <p:sp>
        <p:nvSpPr>
          <p:cNvPr id="6" name="ZoneTexte 5"/>
          <p:cNvSpPr txBox="1"/>
          <p:nvPr/>
        </p:nvSpPr>
        <p:spPr>
          <a:xfrm>
            <a:off x="6660232" y="3212976"/>
            <a:ext cx="3096344" cy="1446550"/>
          </a:xfrm>
          <a:prstGeom prst="rect">
            <a:avLst/>
          </a:prstGeom>
          <a:solidFill>
            <a:srgbClr val="FFC000"/>
          </a:solidFill>
        </p:spPr>
        <p:txBody>
          <a:bodyPr wrap="square" rtlCol="0">
            <a:spAutoFit/>
          </a:bodyPr>
          <a:lstStyle/>
          <a:p>
            <a:r>
              <a:rPr lang="fr-FR" b="1" dirty="0" smtClean="0">
                <a:latin typeface="+mj-lt"/>
              </a:rPr>
              <a:t>Site de Prony - VALE</a:t>
            </a:r>
          </a:p>
          <a:p>
            <a:r>
              <a:rPr lang="fr-FR" sz="1400" dirty="0" smtClean="0">
                <a:latin typeface="+mj-lt"/>
              </a:rPr>
              <a:t>Début construction  : </a:t>
            </a:r>
            <a:r>
              <a:rPr lang="fr-FR" sz="1400" b="1" dirty="0" smtClean="0">
                <a:latin typeface="+mj-lt"/>
              </a:rPr>
              <a:t>2005</a:t>
            </a:r>
          </a:p>
          <a:p>
            <a:r>
              <a:rPr lang="fr-FR" sz="1400" dirty="0" smtClean="0">
                <a:latin typeface="+mj-lt"/>
              </a:rPr>
              <a:t>Pic de main d’œuvre - juin 2008  </a:t>
            </a:r>
            <a:r>
              <a:rPr lang="fr-FR" sz="1400" b="1" dirty="0" smtClean="0">
                <a:latin typeface="+mj-lt"/>
              </a:rPr>
              <a:t>≈ </a:t>
            </a:r>
            <a:r>
              <a:rPr lang="en-US" sz="1400" b="1" dirty="0" smtClean="0">
                <a:latin typeface="+mj-lt"/>
              </a:rPr>
              <a:t>8 500 </a:t>
            </a:r>
            <a:r>
              <a:rPr lang="en-US" sz="1400" b="1" dirty="0" err="1" smtClean="0">
                <a:latin typeface="+mj-lt"/>
              </a:rPr>
              <a:t>personnes</a:t>
            </a:r>
            <a:r>
              <a:rPr lang="en-US" sz="1400" b="1" dirty="0" smtClean="0">
                <a:latin typeface="+mj-lt"/>
              </a:rPr>
              <a:t>  </a:t>
            </a:r>
          </a:p>
          <a:p>
            <a:r>
              <a:rPr lang="en-US" sz="1400" dirty="0" err="1" smtClean="0">
                <a:latin typeface="+mj-lt"/>
              </a:rPr>
              <a:t>dont</a:t>
            </a:r>
            <a:endParaRPr lang="en-US" sz="1400" dirty="0" smtClean="0">
              <a:latin typeface="+mj-lt"/>
            </a:endParaRPr>
          </a:p>
          <a:p>
            <a:r>
              <a:rPr lang="fr-FR" sz="1400" b="1" dirty="0" smtClean="0"/>
              <a:t>≈</a:t>
            </a:r>
            <a:r>
              <a:rPr lang="en-US" sz="1400" b="1" dirty="0" smtClean="0">
                <a:latin typeface="+mj-lt"/>
              </a:rPr>
              <a:t> 3 500 non </a:t>
            </a:r>
            <a:r>
              <a:rPr lang="en-US" sz="1400" b="1" dirty="0" err="1" smtClean="0">
                <a:latin typeface="+mj-lt"/>
              </a:rPr>
              <a:t>français</a:t>
            </a:r>
            <a:endParaRPr lang="fr-FR" sz="1400" b="1" dirty="0">
              <a:latin typeface="+mj-lt"/>
            </a:endParaRPr>
          </a:p>
        </p:txBody>
      </p:sp>
      <p:cxnSp>
        <p:nvCxnSpPr>
          <p:cNvPr id="20" name="Connecteur droit 19"/>
          <p:cNvCxnSpPr>
            <a:stCxn id="6" idx="2"/>
            <a:endCxn id="4" idx="0"/>
          </p:cNvCxnSpPr>
          <p:nvPr/>
        </p:nvCxnSpPr>
        <p:spPr>
          <a:xfrm flipH="1">
            <a:off x="6912260" y="4659526"/>
            <a:ext cx="1296144" cy="1289754"/>
          </a:xfrm>
          <a:prstGeom prst="line">
            <a:avLst/>
          </a:prstGeom>
          <a:ln w="539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a:stCxn id="9" idx="1"/>
            <a:endCxn id="5" idx="7"/>
          </p:cNvCxnSpPr>
          <p:nvPr/>
        </p:nvCxnSpPr>
        <p:spPr>
          <a:xfrm flipH="1">
            <a:off x="1998993" y="2099757"/>
            <a:ext cx="1564895" cy="579336"/>
          </a:xfrm>
          <a:prstGeom prst="straightConnector1">
            <a:avLst/>
          </a:prstGeom>
          <a:ln w="539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DSCN0240.JPG"/>
          <p:cNvPicPr>
            <a:picLocks noChangeAspect="1"/>
          </p:cNvPicPr>
          <p:nvPr/>
        </p:nvPicPr>
        <p:blipFill>
          <a:blip r:embed="rId2" cstate="print"/>
          <a:stretch>
            <a:fillRect/>
          </a:stretch>
        </p:blipFill>
        <p:spPr>
          <a:xfrm>
            <a:off x="0" y="0"/>
            <a:ext cx="9144000" cy="6858000"/>
          </a:xfrm>
          <a:prstGeom prst="rect">
            <a:avLst/>
          </a:prstGeom>
        </p:spPr>
      </p:pic>
      <p:sp>
        <p:nvSpPr>
          <p:cNvPr id="3" name="Espace réservé du contenu 6"/>
          <p:cNvSpPr txBox="1">
            <a:spLocks/>
          </p:cNvSpPr>
          <p:nvPr/>
        </p:nvSpPr>
        <p:spPr>
          <a:xfrm>
            <a:off x="323528" y="0"/>
            <a:ext cx="8363272" cy="1124744"/>
          </a:xfrm>
          <a:prstGeom prst="rect">
            <a:avLst/>
          </a:prstGeom>
        </p:spPr>
        <p:txBody>
          <a:bodyPr>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fr-FR" sz="3700" b="1"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fr-FR" sz="2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Titre 2"/>
          <p:cNvSpPr txBox="1">
            <a:spLocks/>
          </p:cNvSpPr>
          <p:nvPr/>
        </p:nvSpPr>
        <p:spPr>
          <a:xfrm>
            <a:off x="0" y="260648"/>
            <a:ext cx="9144000" cy="1143000"/>
          </a:xfrm>
          <a:prstGeom prst="rect">
            <a:avLst/>
          </a:prstGeom>
        </p:spPr>
        <p:txBody>
          <a:bodyP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5000" b="1"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Le terrain d’étude</a:t>
            </a:r>
            <a:r>
              <a:rPr kumimoji="0" lang="fr-FR" sz="5000" b="0" i="0" u="none" strike="noStrike" kern="1200" cap="none" spc="0" normalizeH="0" baseline="0" noProof="0" dirty="0" smtClean="0">
                <a:ln>
                  <a:noFill/>
                </a:ln>
                <a:solidFill>
                  <a:schemeClr val="tx2"/>
                </a:solidFill>
                <a:effectLst/>
                <a:uLnTx/>
                <a:uFillTx/>
                <a:latin typeface="+mj-lt"/>
                <a:ea typeface="+mj-ea"/>
                <a:cs typeface="+mj-cs"/>
              </a:rPr>
              <a:t/>
            </a:r>
            <a:br>
              <a:rPr kumimoji="0" lang="fr-FR" sz="5000" b="0" i="0" u="none" strike="noStrike" kern="1200" cap="none" spc="0" normalizeH="0" baseline="0" noProof="0" dirty="0" smtClean="0">
                <a:ln>
                  <a:noFill/>
                </a:ln>
                <a:solidFill>
                  <a:schemeClr val="tx2"/>
                </a:solidFill>
                <a:effectLst/>
                <a:uLnTx/>
                <a:uFillTx/>
                <a:latin typeface="+mj-lt"/>
                <a:ea typeface="+mj-ea"/>
                <a:cs typeface="+mj-cs"/>
              </a:rPr>
            </a:br>
            <a:endParaRPr kumimoji="0" lang="fr-FR" sz="5000" b="0" i="0" u="none" strike="noStrike" kern="1200" cap="none" spc="0" normalizeH="0" baseline="0" noProof="0" dirty="0">
              <a:ln>
                <a:noFill/>
              </a:ln>
              <a:solidFill>
                <a:schemeClr val="tx2"/>
              </a:solidFill>
              <a:effectLst/>
              <a:uLnTx/>
              <a:uFillTx/>
              <a:latin typeface="+mj-lt"/>
              <a:ea typeface="+mj-ea"/>
              <a:cs typeface="+mj-cs"/>
            </a:endParaRPr>
          </a:p>
        </p:txBody>
      </p:sp>
      <p:pic>
        <p:nvPicPr>
          <p:cNvPr id="7" name="Image 6" descr="DSCN2044.JPG"/>
          <p:cNvPicPr>
            <a:picLocks noChangeAspect="1"/>
          </p:cNvPicPr>
          <p:nvPr/>
        </p:nvPicPr>
        <p:blipFill>
          <a:blip r:embed="rId3" cstate="print"/>
          <a:stretch>
            <a:fillRect/>
          </a:stretch>
        </p:blipFill>
        <p:spPr>
          <a:xfrm>
            <a:off x="683568" y="1412776"/>
            <a:ext cx="2939819" cy="2204864"/>
          </a:xfrm>
          <a:prstGeom prst="rect">
            <a:avLst/>
          </a:prstGeom>
        </p:spPr>
      </p:pic>
      <p:pic>
        <p:nvPicPr>
          <p:cNvPr id="8" name="Picture 4"/>
          <p:cNvPicPr>
            <a:picLocks noChangeAspect="1" noChangeArrowheads="1"/>
          </p:cNvPicPr>
          <p:nvPr/>
        </p:nvPicPr>
        <p:blipFill>
          <a:blip r:embed="rId4" cstate="print"/>
          <a:srcRect/>
          <a:stretch>
            <a:fillRect/>
          </a:stretch>
        </p:blipFill>
        <p:spPr bwMode="auto">
          <a:xfrm>
            <a:off x="683568" y="3861048"/>
            <a:ext cx="2952328" cy="2272345"/>
          </a:xfrm>
          <a:prstGeom prst="rect">
            <a:avLst/>
          </a:prstGeom>
          <a:noFill/>
          <a:ln w="9525">
            <a:noFill/>
            <a:miter lim="800000"/>
            <a:headEnd/>
            <a:tailEnd/>
          </a:ln>
        </p:spPr>
      </p:pic>
      <p:sp>
        <p:nvSpPr>
          <p:cNvPr id="9" name="ZoneTexte 8"/>
          <p:cNvSpPr txBox="1"/>
          <p:nvPr/>
        </p:nvSpPr>
        <p:spPr>
          <a:xfrm>
            <a:off x="5580112" y="1124744"/>
            <a:ext cx="3563888" cy="1692771"/>
          </a:xfrm>
          <a:prstGeom prst="rect">
            <a:avLst/>
          </a:prstGeom>
          <a:noFill/>
        </p:spPr>
        <p:txBody>
          <a:bodyPr wrap="square" rtlCol="0">
            <a:spAutoFit/>
          </a:bodyPr>
          <a:lstStyle/>
          <a:p>
            <a:pPr marL="274320" indent="-274320" algn="r">
              <a:spcBef>
                <a:spcPct val="20000"/>
              </a:spcBef>
              <a:buClr>
                <a:schemeClr val="accent3"/>
              </a:buClr>
              <a:buSzPct val="95000"/>
              <a:defRPr/>
            </a:pPr>
            <a:r>
              <a:rPr lang="fr-FR" sz="2000" dirty="0" smtClean="0">
                <a:solidFill>
                  <a:schemeClr val="bg1">
                    <a:lumMod val="95000"/>
                  </a:schemeClr>
                </a:solidFill>
              </a:rPr>
              <a:t>Un projet international dit de « rééquilibrage »</a:t>
            </a:r>
          </a:p>
          <a:p>
            <a:pPr marL="274320" lvl="0" indent="-274320" algn="r">
              <a:spcBef>
                <a:spcPct val="20000"/>
              </a:spcBef>
              <a:buClr>
                <a:schemeClr val="accent3"/>
              </a:buClr>
              <a:buSzPct val="95000"/>
              <a:defRPr/>
            </a:pPr>
            <a:r>
              <a:rPr lang="fr-FR" sz="2000" dirty="0" smtClean="0">
                <a:solidFill>
                  <a:schemeClr val="bg1">
                    <a:lumMod val="95000"/>
                  </a:schemeClr>
                </a:solidFill>
              </a:rPr>
              <a:t>Un </a:t>
            </a:r>
            <a:r>
              <a:rPr lang="fr-FR" sz="2000" dirty="0" smtClean="0">
                <a:solidFill>
                  <a:schemeClr val="bg1">
                    <a:lumMod val="95000"/>
                  </a:schemeClr>
                </a:solidFill>
              </a:rPr>
              <a:t>site </a:t>
            </a:r>
            <a:r>
              <a:rPr lang="fr-FR" sz="2000" dirty="0" smtClean="0">
                <a:solidFill>
                  <a:schemeClr val="bg1">
                    <a:lumMod val="95000"/>
                  </a:schemeClr>
                </a:solidFill>
              </a:rPr>
              <a:t> industriel qui </a:t>
            </a:r>
            <a:r>
              <a:rPr lang="fr-FR" sz="2000" dirty="0" smtClean="0">
                <a:solidFill>
                  <a:schemeClr val="bg1">
                    <a:lumMod val="95000"/>
                  </a:schemeClr>
                </a:solidFill>
              </a:rPr>
              <a:t>compte plus de </a:t>
            </a:r>
            <a:r>
              <a:rPr lang="fr-FR" sz="2000" dirty="0" smtClean="0">
                <a:solidFill>
                  <a:schemeClr val="bg1">
                    <a:lumMod val="95000"/>
                  </a:schemeClr>
                </a:solidFill>
              </a:rPr>
              <a:t>6 </a:t>
            </a:r>
            <a:r>
              <a:rPr lang="fr-FR" sz="2000" dirty="0" smtClean="0">
                <a:solidFill>
                  <a:schemeClr val="bg1">
                    <a:lumMod val="95000"/>
                  </a:schemeClr>
                </a:solidFill>
              </a:rPr>
              <a:t>000 personnes et 35 </a:t>
            </a:r>
            <a:r>
              <a:rPr lang="fr-FR" sz="2000" dirty="0" smtClean="0">
                <a:solidFill>
                  <a:schemeClr val="bg1">
                    <a:lumMod val="95000"/>
                  </a:schemeClr>
                </a:solidFill>
              </a:rPr>
              <a:t>nationalités</a:t>
            </a:r>
            <a:endParaRPr lang="fr-FR" sz="2000" dirty="0" smtClean="0">
              <a:solidFill>
                <a:schemeClr val="bg1">
                  <a:lumMod val="9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asseurs.jpg"/>
          <p:cNvPicPr>
            <a:picLocks noChangeAspect="1"/>
          </p:cNvPicPr>
          <p:nvPr/>
        </p:nvPicPr>
        <p:blipFill>
          <a:blip r:embed="rId2" cstate="print"/>
          <a:stretch>
            <a:fillRect/>
          </a:stretch>
        </p:blipFill>
        <p:spPr>
          <a:xfrm>
            <a:off x="0" y="692696"/>
            <a:ext cx="9144000" cy="6597352"/>
          </a:xfrm>
          <a:prstGeom prst="rect">
            <a:avLst/>
          </a:prstGeom>
        </p:spPr>
      </p:pic>
      <p:sp>
        <p:nvSpPr>
          <p:cNvPr id="3" name="ZoneTexte 2"/>
          <p:cNvSpPr txBox="1"/>
          <p:nvPr/>
        </p:nvSpPr>
        <p:spPr>
          <a:xfrm>
            <a:off x="323528" y="0"/>
            <a:ext cx="8532440" cy="707886"/>
          </a:xfrm>
          <a:prstGeom prst="rect">
            <a:avLst/>
          </a:prstGeom>
          <a:noFill/>
        </p:spPr>
        <p:txBody>
          <a:bodyPr wrap="square" rtlCol="0">
            <a:spAutoFit/>
          </a:bodyPr>
          <a:lstStyle/>
          <a:p>
            <a:pPr algn="ctr"/>
            <a:r>
              <a:rPr lang="fr-FR" sz="4000" b="1" dirty="0" smtClean="0">
                <a:solidFill>
                  <a:schemeClr val="accent4">
                    <a:lumMod val="20000"/>
                    <a:lumOff val="80000"/>
                  </a:schemeClr>
                </a:solidFill>
                <a:effectLst>
                  <a:outerShdw blurRad="38100" dist="38100" dir="2700000" algn="tl">
                    <a:srgbClr val="000000">
                      <a:alpha val="43137"/>
                    </a:srgbClr>
                  </a:outerShdw>
                </a:effectLst>
                <a:latin typeface="+mj-lt"/>
              </a:rPr>
              <a:t>Les passeurs de langues</a:t>
            </a:r>
            <a:endParaRPr lang="fr-FR" sz="4000" b="1" dirty="0">
              <a:solidFill>
                <a:schemeClr val="accent4">
                  <a:lumMod val="20000"/>
                  <a:lumOff val="80000"/>
                </a:schemeClr>
              </a:solidFill>
              <a:effectLst>
                <a:outerShdw blurRad="38100" dist="38100" dir="2700000" algn="tl">
                  <a:srgbClr val="000000">
                    <a:alpha val="43137"/>
                  </a:srgbClr>
                </a:outerShdw>
              </a:effectLst>
              <a:latin typeface="+mj-lt"/>
            </a:endParaRPr>
          </a:p>
        </p:txBody>
      </p:sp>
      <p:sp>
        <p:nvSpPr>
          <p:cNvPr id="4" name="Titre 3"/>
          <p:cNvSpPr>
            <a:spLocks noGrp="1"/>
          </p:cNvSpPr>
          <p:nvPr>
            <p:ph type="ctrTitle"/>
          </p:nvPr>
        </p:nvSpPr>
        <p:spPr/>
        <p:txBody>
          <a:bodyPr/>
          <a:lstStyle/>
          <a:p>
            <a:endParaRPr lang="fr-FR" dirty="0"/>
          </a:p>
        </p:txBody>
      </p:sp>
      <p:sp>
        <p:nvSpPr>
          <p:cNvPr id="5" name="Sous-titre 4"/>
          <p:cNvSpPr>
            <a:spLocks noGrp="1"/>
          </p:cNvSpPr>
          <p:nvPr>
            <p:ph type="subTitle" idx="1"/>
          </p:nvPr>
        </p:nvSpPr>
        <p:spPr/>
        <p:txBody>
          <a:bodyPr/>
          <a:lstStyle/>
          <a:p>
            <a:endParaRPr lang="fr-F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galerie 1"/>
          <p:cNvPicPr>
            <a:picLocks noChangeAspect="1" noChangeArrowheads="1"/>
          </p:cNvPicPr>
          <p:nvPr/>
        </p:nvPicPr>
        <p:blipFill>
          <a:blip r:embed="rId3" cstate="print"/>
          <a:srcRect/>
          <a:stretch>
            <a:fillRect/>
          </a:stretch>
        </p:blipFill>
        <p:spPr bwMode="auto">
          <a:xfrm>
            <a:off x="714375" y="1500188"/>
            <a:ext cx="7643813" cy="4786312"/>
          </a:xfrm>
          <a:prstGeom prst="rect">
            <a:avLst/>
          </a:prstGeom>
          <a:noFill/>
          <a:ln w="9525">
            <a:noFill/>
            <a:miter lim="800000"/>
            <a:headEnd/>
            <a:tailEnd/>
          </a:ln>
        </p:spPr>
      </p:pic>
      <p:sp>
        <p:nvSpPr>
          <p:cNvPr id="6" name="Sourire 5"/>
          <p:cNvSpPr/>
          <p:nvPr/>
        </p:nvSpPr>
        <p:spPr>
          <a:xfrm>
            <a:off x="4786313" y="4000500"/>
            <a:ext cx="500062" cy="357188"/>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0595" name="AutoShape 3"/>
          <p:cNvSpPr>
            <a:spLocks noChangeArrowheads="1"/>
          </p:cNvSpPr>
          <p:nvPr/>
        </p:nvSpPr>
        <p:spPr bwMode="auto">
          <a:xfrm flipH="1" flipV="1">
            <a:off x="4214813" y="4714875"/>
            <a:ext cx="914400" cy="457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5640 h 21600"/>
              <a:gd name="T14" fmla="*/ 21149 w 21600"/>
              <a:gd name="T15" fmla="*/ 6518 h 21600"/>
            </a:gdLst>
            <a:ahLst/>
            <a:cxnLst>
              <a:cxn ang="T8">
                <a:pos x="T0" y="T1"/>
              </a:cxn>
              <a:cxn ang="T9">
                <a:pos x="T2" y="T3"/>
              </a:cxn>
              <a:cxn ang="T10">
                <a:pos x="T4" y="T5"/>
              </a:cxn>
              <a:cxn ang="T11">
                <a:pos x="T6" y="T7"/>
              </a:cxn>
            </a:cxnLst>
            <a:rect l="T12" t="T13" r="T14" b="T15"/>
            <a:pathLst>
              <a:path w="21600" h="21600">
                <a:moveTo>
                  <a:pt x="21600" y="6079"/>
                </a:moveTo>
                <a:lnTo>
                  <a:pt x="15360" y="0"/>
                </a:lnTo>
                <a:lnTo>
                  <a:pt x="15360" y="5640"/>
                </a:lnTo>
                <a:lnTo>
                  <a:pt x="12427" y="5640"/>
                </a:lnTo>
                <a:cubicBezTo>
                  <a:pt x="5564" y="5640"/>
                  <a:pt x="0" y="8558"/>
                  <a:pt x="0" y="12158"/>
                </a:cubicBezTo>
                <a:lnTo>
                  <a:pt x="0" y="21600"/>
                </a:lnTo>
                <a:lnTo>
                  <a:pt x="897" y="21600"/>
                </a:lnTo>
                <a:lnTo>
                  <a:pt x="897" y="12158"/>
                </a:lnTo>
                <a:cubicBezTo>
                  <a:pt x="897" y="9043"/>
                  <a:pt x="6059" y="6518"/>
                  <a:pt x="12427" y="6518"/>
                </a:cubicBezTo>
                <a:lnTo>
                  <a:pt x="15360" y="6518"/>
                </a:lnTo>
                <a:lnTo>
                  <a:pt x="15360" y="12158"/>
                </a:lnTo>
                <a:close/>
              </a:path>
            </a:pathLst>
          </a:custGeom>
          <a:solidFill>
            <a:srgbClr val="FF0000"/>
          </a:solidFill>
          <a:ln w="9525">
            <a:solidFill>
              <a:srgbClr val="FF0000"/>
            </a:solidFill>
            <a:miter lim="800000"/>
            <a:headEnd/>
            <a:tailEnd/>
          </a:ln>
        </p:spPr>
        <p:txBody>
          <a:bodyPr/>
          <a:lstStyle/>
          <a:p>
            <a:endParaRPr lang="fr-FR"/>
          </a:p>
        </p:txBody>
      </p:sp>
      <p:sp>
        <p:nvSpPr>
          <p:cNvPr id="21509" name="ZoneTexte 10"/>
          <p:cNvSpPr txBox="1">
            <a:spLocks noChangeArrowheads="1"/>
          </p:cNvSpPr>
          <p:nvPr/>
        </p:nvSpPr>
        <p:spPr bwMode="auto">
          <a:xfrm>
            <a:off x="214313" y="6000750"/>
            <a:ext cx="2500312" cy="461963"/>
          </a:xfrm>
          <a:prstGeom prst="rect">
            <a:avLst/>
          </a:prstGeom>
          <a:noFill/>
          <a:ln w="9525">
            <a:noFill/>
            <a:miter lim="800000"/>
            <a:headEnd/>
            <a:tailEnd/>
          </a:ln>
        </p:spPr>
        <p:txBody>
          <a:bodyPr>
            <a:spAutoFit/>
          </a:bodyPr>
          <a:lstStyle/>
          <a:p>
            <a:endParaRPr lang="fr-FR"/>
          </a:p>
        </p:txBody>
      </p:sp>
      <p:sp>
        <p:nvSpPr>
          <p:cNvPr id="12" name="ZoneTexte 11"/>
          <p:cNvSpPr txBox="1"/>
          <p:nvPr/>
        </p:nvSpPr>
        <p:spPr>
          <a:xfrm>
            <a:off x="0" y="5643563"/>
            <a:ext cx="9144000" cy="276225"/>
          </a:xfrm>
          <a:prstGeom prst="rect">
            <a:avLst/>
          </a:prstGeom>
          <a:noFill/>
        </p:spPr>
        <p:txBody>
          <a:bodyPr>
            <a:spAutoFit/>
          </a:bodyPr>
          <a:lstStyle/>
          <a:p>
            <a:pPr>
              <a:defRPr/>
            </a:pPr>
            <a:r>
              <a:rPr lang="fr-FR" sz="1200" dirty="0">
                <a:latin typeface="+mj-lt"/>
              </a:rPr>
              <a:t>             </a:t>
            </a:r>
          </a:p>
        </p:txBody>
      </p:sp>
      <p:sp>
        <p:nvSpPr>
          <p:cNvPr id="11" name="Titre 1"/>
          <p:cNvSpPr txBox="1">
            <a:spLocks/>
          </p:cNvSpPr>
          <p:nvPr/>
        </p:nvSpPr>
        <p:spPr>
          <a:xfrm>
            <a:off x="0" y="764704"/>
            <a:ext cx="91440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600" b="0" i="0" u="none" strike="noStrike" kern="1200" cap="none" spc="0" normalizeH="0" baseline="0" noProof="0" dirty="0" smtClean="0">
                <a:ln>
                  <a:noFill/>
                </a:ln>
                <a:solidFill>
                  <a:schemeClr val="tx2"/>
                </a:solidFill>
                <a:effectLst/>
                <a:uLnTx/>
                <a:uFillTx/>
                <a:latin typeface="+mj-lt"/>
                <a:ea typeface="+mj-ea"/>
                <a:cs typeface="+mj-cs"/>
              </a:rPr>
              <a:t>La carte du passeur de langues</a:t>
            </a:r>
            <a:endParaRPr kumimoji="0" lang="fr-FR" sz="4600" b="0" i="0" u="none" strike="noStrike" kern="1200" cap="none" spc="0" normalizeH="0" baseline="0" noProof="0" dirty="0">
              <a:ln>
                <a:noFill/>
              </a:ln>
              <a:solidFill>
                <a:schemeClr val="tx2"/>
              </a:solidFill>
              <a:effectLst/>
              <a:uLnTx/>
              <a:uFillTx/>
              <a:latin typeface="+mj-lt"/>
              <a:ea typeface="+mj-ea"/>
              <a:cs typeface="+mj-cs"/>
            </a:endParaRPr>
          </a:p>
        </p:txBody>
      </p:sp>
      <p:sp>
        <p:nvSpPr>
          <p:cNvPr id="8" name="WordArt 6"/>
          <p:cNvSpPr>
            <a:spLocks noChangeArrowheads="1" noChangeShapeType="1" noTextEdit="1"/>
          </p:cNvSpPr>
          <p:nvPr/>
        </p:nvSpPr>
        <p:spPr bwMode="auto">
          <a:xfrm>
            <a:off x="0" y="214313"/>
            <a:ext cx="2428875" cy="428625"/>
          </a:xfrm>
          <a:prstGeom prst="rect">
            <a:avLst/>
          </a:prstGeom>
        </p:spPr>
        <p:txBody>
          <a:bodyPr wrap="none" fromWordArt="1">
            <a:prstTxWarp prst="textCurveUp">
              <a:avLst>
                <a:gd name="adj" fmla="val 56338"/>
              </a:avLst>
            </a:prstTxWarp>
          </a:bodyPr>
          <a:lstStyle/>
          <a:p>
            <a:pPr algn="ctr"/>
            <a:r>
              <a:rPr lang="fr-FR" sz="1800" kern="10" dirty="0">
                <a:ln w="9525">
                  <a:solidFill>
                    <a:srgbClr val="943634"/>
                  </a:solidFill>
                  <a:round/>
                  <a:headEnd/>
                  <a:tailEnd/>
                </a:ln>
                <a:solidFill>
                  <a:srgbClr val="704A3D"/>
                </a:solidFill>
                <a:latin typeface="Times New Roman"/>
                <a:cs typeface="Times New Roman"/>
              </a:rPr>
              <a:t>Les passeurs de langue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ou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110595"/>
                                        </p:tgtEl>
                                        <p:attrNameLst>
                                          <p:attrName>style.visibility</p:attrName>
                                        </p:attrNameLst>
                                      </p:cBhvr>
                                      <p:to>
                                        <p:strVal val="visible"/>
                                      </p:to>
                                    </p:set>
                                    <p:animEffect transition="in" filter="checkerboard(down)">
                                      <p:cBhvr>
                                        <p:cTn id="12" dur="500"/>
                                        <p:tgtEl>
                                          <p:spTgt spid="110595"/>
                                        </p:tgtEl>
                                      </p:cBhvr>
                                    </p:animEffect>
                                  </p:childTnLst>
                                </p:cTn>
                              </p:par>
                              <p:par>
                                <p:cTn id="13" presetID="2" presetClass="entr" presetSubtype="2" decel="5000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0595"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476672"/>
            <a:ext cx="8856984" cy="1500776"/>
          </a:xfrm>
        </p:spPr>
        <p:txBody>
          <a:bodyPr>
            <a:normAutofit/>
          </a:bodyPr>
          <a:lstStyle/>
          <a:p>
            <a:pPr algn="ctr" eaLnBrk="1" fontAlgn="auto" hangingPunct="1">
              <a:spcAft>
                <a:spcPts val="0"/>
              </a:spcAft>
              <a:defRPr/>
            </a:pPr>
            <a:r>
              <a:rPr lang="fr-FR" dirty="0" smtClean="0"/>
              <a:t>Les passeurs de langues </a:t>
            </a:r>
            <a:br>
              <a:rPr lang="fr-FR" dirty="0" smtClean="0"/>
            </a:br>
            <a:r>
              <a:rPr lang="fr-FR" sz="4000" dirty="0" err="1" smtClean="0"/>
              <a:t>rhizomatiques</a:t>
            </a:r>
            <a:r>
              <a:rPr lang="fr-FR" sz="4000" dirty="0" smtClean="0"/>
              <a:t> et </a:t>
            </a:r>
            <a:r>
              <a:rPr lang="fr-FR" sz="4000" dirty="0" smtClean="0"/>
              <a:t>plurilingues</a:t>
            </a:r>
            <a:endParaRPr lang="fr-FR" sz="4000" dirty="0"/>
          </a:p>
        </p:txBody>
      </p:sp>
      <p:sp>
        <p:nvSpPr>
          <p:cNvPr id="10" name="Espace réservé du contenu 9"/>
          <p:cNvSpPr>
            <a:spLocks noGrp="1"/>
          </p:cNvSpPr>
          <p:nvPr>
            <p:ph idx="1"/>
          </p:nvPr>
        </p:nvSpPr>
        <p:spPr>
          <a:xfrm>
            <a:off x="0" y="2205038"/>
            <a:ext cx="8893175" cy="4389437"/>
          </a:xfrm>
        </p:spPr>
        <p:txBody>
          <a:bodyPr>
            <a:normAutofit fontScale="62500" lnSpcReduction="20000"/>
          </a:bodyPr>
          <a:lstStyle/>
          <a:p>
            <a:pPr marL="274320" indent="-274320" algn="r" eaLnBrk="1" fontAlgn="auto" hangingPunct="1">
              <a:spcAft>
                <a:spcPts val="0"/>
              </a:spcAft>
              <a:buClr>
                <a:schemeClr val="accent3"/>
              </a:buClr>
              <a:buFont typeface="Wingdings 2"/>
              <a:buNone/>
              <a:defRPr/>
            </a:pPr>
            <a:endParaRPr lang="fr-FR" i="1" dirty="0" smtClean="0"/>
          </a:p>
          <a:p>
            <a:pPr marL="274320" indent="-274320" algn="r" eaLnBrk="1" fontAlgn="auto" hangingPunct="1">
              <a:spcAft>
                <a:spcPts val="0"/>
              </a:spcAft>
              <a:buClr>
                <a:schemeClr val="accent3"/>
              </a:buClr>
              <a:buFont typeface="Wingdings 2"/>
              <a:buNone/>
              <a:defRPr/>
            </a:pPr>
            <a:r>
              <a:rPr lang="fr-FR" i="1" dirty="0" smtClean="0"/>
              <a:t>«</a:t>
            </a:r>
            <a:r>
              <a:rPr lang="fr-FR" i="1" dirty="0" smtClean="0">
                <a:latin typeface="+mj-lt"/>
              </a:rPr>
              <a:t>Je peux changer en échangeant avec l'autre sans me perdre ni me dénaturer."</a:t>
            </a:r>
          </a:p>
          <a:p>
            <a:pPr marL="274320" indent="-274320" algn="r" eaLnBrk="1" fontAlgn="auto" hangingPunct="1">
              <a:spcAft>
                <a:spcPts val="0"/>
              </a:spcAft>
              <a:buClr>
                <a:schemeClr val="accent3"/>
              </a:buClr>
              <a:buFont typeface="Wingdings 2"/>
              <a:buNone/>
              <a:defRPr/>
            </a:pPr>
            <a:r>
              <a:rPr lang="fr-FR" i="1" dirty="0" smtClean="0">
                <a:latin typeface="+mj-lt"/>
              </a:rPr>
              <a:t>Edouard Glissant</a:t>
            </a:r>
          </a:p>
          <a:p>
            <a:pPr marL="274320" indent="-274320" eaLnBrk="1" fontAlgn="auto" hangingPunct="1">
              <a:spcAft>
                <a:spcPts val="0"/>
              </a:spcAft>
              <a:buClr>
                <a:schemeClr val="accent3"/>
              </a:buClr>
              <a:buFont typeface="Wingdings 2"/>
              <a:buNone/>
              <a:defRPr/>
            </a:pPr>
            <a:endParaRPr lang="fr-FR" b="1" dirty="0" smtClean="0">
              <a:latin typeface="+mj-lt"/>
            </a:endParaRPr>
          </a:p>
          <a:p>
            <a:pPr marL="274320" indent="-274320" eaLnBrk="1" fontAlgn="auto" hangingPunct="1">
              <a:spcAft>
                <a:spcPts val="0"/>
              </a:spcAft>
              <a:buClr>
                <a:schemeClr val="accent3"/>
              </a:buClr>
              <a:buFont typeface="Wingdings 2"/>
              <a:buChar char=""/>
              <a:defRPr/>
            </a:pPr>
            <a:r>
              <a:rPr lang="fr-FR" b="1" dirty="0" smtClean="0">
                <a:latin typeface="+mj-lt"/>
              </a:rPr>
              <a:t>Les passeurs de langues sont des personnages </a:t>
            </a:r>
            <a:r>
              <a:rPr lang="fr-FR" b="1" dirty="0" err="1" smtClean="0">
                <a:latin typeface="+mj-lt"/>
              </a:rPr>
              <a:t>rhizomatiques</a:t>
            </a:r>
            <a:r>
              <a:rPr lang="fr-FR" b="1" dirty="0" smtClean="0">
                <a:latin typeface="+mj-lt"/>
              </a:rPr>
              <a:t> </a:t>
            </a:r>
            <a:r>
              <a:rPr lang="fr-FR" b="1" smtClean="0">
                <a:latin typeface="+mj-lt"/>
              </a:rPr>
              <a:t>et </a:t>
            </a:r>
            <a:r>
              <a:rPr lang="fr-FR" b="1" smtClean="0">
                <a:latin typeface="+mj-lt"/>
              </a:rPr>
              <a:t>plurilingues</a:t>
            </a:r>
            <a:endParaRPr lang="fr-FR" b="1" dirty="0" smtClean="0">
              <a:latin typeface="+mj-lt"/>
            </a:endParaRPr>
          </a:p>
          <a:p>
            <a:pPr marL="274320" indent="-274320" eaLnBrk="1" fontAlgn="auto" hangingPunct="1">
              <a:spcAft>
                <a:spcPts val="0"/>
              </a:spcAft>
              <a:buClr>
                <a:schemeClr val="accent3"/>
              </a:buClr>
              <a:buFont typeface="Wingdings 2"/>
              <a:buNone/>
              <a:defRPr/>
            </a:pPr>
            <a:r>
              <a:rPr lang="fr-FR" dirty="0" smtClean="0">
                <a:latin typeface="+mj-lt"/>
              </a:rPr>
              <a:t>		</a:t>
            </a:r>
          </a:p>
          <a:p>
            <a:pPr marL="274320" indent="-274320" eaLnBrk="1" fontAlgn="auto" hangingPunct="1">
              <a:spcAft>
                <a:spcPts val="0"/>
              </a:spcAft>
              <a:buClr>
                <a:schemeClr val="accent3"/>
              </a:buClr>
              <a:buFont typeface="Wingdings 2"/>
              <a:buNone/>
              <a:defRPr/>
            </a:pPr>
            <a:r>
              <a:rPr lang="fr-FR" dirty="0" smtClean="0">
                <a:latin typeface="+mj-lt"/>
              </a:rPr>
              <a:t>	« La notion de rhizome maintiendrait donc le fait de l’enracinement, mais récuse l’idée d’une racine totalitaire. La pensée du rhizome serait au principe de ce que j’appelle une poétique de la Relation, selon laquelle toute identité s’étend dans un rapport à l’Autre. » - </a:t>
            </a:r>
          </a:p>
          <a:p>
            <a:pPr marL="274320" indent="-274320" algn="r" eaLnBrk="1" fontAlgn="auto" hangingPunct="1">
              <a:spcAft>
                <a:spcPts val="0"/>
              </a:spcAft>
              <a:buClr>
                <a:schemeClr val="accent3"/>
              </a:buClr>
              <a:buFont typeface="Wingdings 2"/>
              <a:buNone/>
              <a:defRPr/>
            </a:pPr>
            <a:r>
              <a:rPr lang="fr-FR" sz="2300" dirty="0" err="1" smtClean="0">
                <a:latin typeface="+mj-lt"/>
              </a:rPr>
              <a:t>E.Glissant</a:t>
            </a:r>
            <a:r>
              <a:rPr lang="fr-FR" sz="2300" dirty="0" smtClean="0">
                <a:latin typeface="+mj-lt"/>
              </a:rPr>
              <a:t> - Poétique de la relation, 1990 p. 23 </a:t>
            </a:r>
          </a:p>
          <a:p>
            <a:pPr marL="274320" indent="-274320" eaLnBrk="1" fontAlgn="auto" hangingPunct="1">
              <a:spcAft>
                <a:spcPts val="0"/>
              </a:spcAft>
              <a:buClr>
                <a:schemeClr val="accent3"/>
              </a:buClr>
              <a:buFont typeface="Wingdings 2"/>
              <a:buChar char=""/>
              <a:defRPr/>
            </a:pPr>
            <a:endParaRPr lang="fr-FR" dirty="0" smtClean="0">
              <a:latin typeface="+mj-lt"/>
            </a:endParaRPr>
          </a:p>
          <a:p>
            <a:pPr marL="274320" indent="-274320" eaLnBrk="1" fontAlgn="auto" hangingPunct="1">
              <a:spcAft>
                <a:spcPts val="0"/>
              </a:spcAft>
              <a:buClr>
                <a:schemeClr val="accent3"/>
              </a:buClr>
              <a:buFont typeface="Wingdings 2"/>
              <a:buNone/>
              <a:defRPr/>
            </a:pPr>
            <a:r>
              <a:rPr lang="fr-FR" dirty="0" smtClean="0">
                <a:latin typeface="+mj-lt"/>
              </a:rPr>
              <a:t>	«  Ce n’est pas une question de science, de connaissance des langues, c’est une question d’imaginaire des langues. Et par conséquent, ce n’est pas une question de juxtaposition des langues, mais de leur mise en réseau. »  - </a:t>
            </a:r>
          </a:p>
          <a:p>
            <a:pPr marL="274320" indent="-274320" algn="r" eaLnBrk="1" fontAlgn="auto" hangingPunct="1">
              <a:spcAft>
                <a:spcPts val="0"/>
              </a:spcAft>
              <a:buClr>
                <a:schemeClr val="accent3"/>
              </a:buClr>
              <a:buFont typeface="Wingdings 2"/>
              <a:buNone/>
              <a:defRPr/>
            </a:pPr>
            <a:r>
              <a:rPr lang="fr-FR" sz="2300" dirty="0" smtClean="0">
                <a:latin typeface="+mj-lt"/>
              </a:rPr>
              <a:t>E. Glissant - L’Imaginaire des langues, 2010 p. 28 </a:t>
            </a:r>
          </a:p>
          <a:p>
            <a:pPr marL="274320" indent="-274320" algn="r" eaLnBrk="1" fontAlgn="auto" hangingPunct="1">
              <a:spcAft>
                <a:spcPts val="0"/>
              </a:spcAft>
              <a:buClr>
                <a:schemeClr val="accent3"/>
              </a:buClr>
              <a:buFont typeface="Wingdings 2"/>
              <a:buChar char=""/>
              <a:defRPr/>
            </a:pPr>
            <a:r>
              <a:rPr lang="fr-FR" sz="2300" dirty="0" smtClean="0">
                <a:latin typeface="+mj-lt"/>
              </a:rPr>
              <a:t> </a:t>
            </a:r>
          </a:p>
        </p:txBody>
      </p:sp>
      <p:sp>
        <p:nvSpPr>
          <p:cNvPr id="4" name="WordArt 6"/>
          <p:cNvSpPr>
            <a:spLocks noChangeArrowheads="1" noChangeShapeType="1" noTextEdit="1"/>
          </p:cNvSpPr>
          <p:nvPr/>
        </p:nvSpPr>
        <p:spPr bwMode="auto">
          <a:xfrm>
            <a:off x="0" y="214313"/>
            <a:ext cx="2428875" cy="428625"/>
          </a:xfrm>
          <a:prstGeom prst="rect">
            <a:avLst/>
          </a:prstGeom>
        </p:spPr>
        <p:txBody>
          <a:bodyPr wrap="none" fromWordArt="1">
            <a:prstTxWarp prst="textCurveUp">
              <a:avLst>
                <a:gd name="adj" fmla="val 56338"/>
              </a:avLst>
            </a:prstTxWarp>
          </a:bodyPr>
          <a:lstStyle/>
          <a:p>
            <a:pPr algn="ctr"/>
            <a:r>
              <a:rPr lang="fr-FR" sz="1800" kern="10" dirty="0">
                <a:ln w="9525">
                  <a:solidFill>
                    <a:srgbClr val="943634"/>
                  </a:solidFill>
                  <a:round/>
                  <a:headEnd/>
                  <a:tailEnd/>
                </a:ln>
                <a:solidFill>
                  <a:srgbClr val="704A3D"/>
                </a:solidFill>
                <a:latin typeface="Times New Roman"/>
                <a:cs typeface="Times New Roman"/>
              </a:rPr>
              <a:t>Les passeurs de langue</a:t>
            </a:r>
          </a:p>
        </p:txBody>
      </p:sp>
    </p:spTree>
    <p:extLst>
      <p:ext uri="{BB962C8B-B14F-4D97-AF65-F5344CB8AC3E}">
        <p14:creationId xmlns="" xmlns:p14="http://schemas.microsoft.com/office/powerpoint/2010/main" val="29357943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0" y="0"/>
            <a:ext cx="415925"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indent="228600" eaLnBrk="0" hangingPunct="0"/>
            <a:r>
              <a:rPr lang="fr-FR">
                <a:ea typeface="Times New Roman" pitchFamily="18" charset="0"/>
                <a:cs typeface="Arial" charset="0"/>
              </a:rPr>
              <a:t/>
            </a:r>
            <a:br>
              <a:rPr lang="fr-FR">
                <a:ea typeface="Times New Roman" pitchFamily="18" charset="0"/>
                <a:cs typeface="Arial" charset="0"/>
              </a:rPr>
            </a:br>
            <a:endParaRPr lang="fr-FR">
              <a:ea typeface="Times New Roman" pitchFamily="18" charset="0"/>
              <a:cs typeface="Arial" charset="0"/>
            </a:endParaRPr>
          </a:p>
        </p:txBody>
      </p:sp>
      <p:sp>
        <p:nvSpPr>
          <p:cNvPr id="9222" name="Rectangle 5"/>
          <p:cNvSpPr>
            <a:spLocks noChangeArrowheads="1"/>
          </p:cNvSpPr>
          <p:nvPr/>
        </p:nvSpPr>
        <p:spPr bwMode="auto">
          <a:xfrm>
            <a:off x="467544" y="908720"/>
            <a:ext cx="8424936" cy="6376104"/>
          </a:xfrm>
          <a:prstGeom prst="rect">
            <a:avLst/>
          </a:prstGeom>
          <a:noFill/>
          <a:ln w="9525">
            <a:noFill/>
            <a:miter lim="800000"/>
            <a:headEnd/>
            <a:tailEnd/>
          </a:ln>
        </p:spPr>
        <p:txBody>
          <a:bodyPr wrap="square">
            <a:spAutoFit/>
          </a:bodyPr>
          <a:lstStyle/>
          <a:p>
            <a:pPr>
              <a:defRPr/>
            </a:pPr>
            <a:endParaRPr lang="fr-FR" b="1" dirty="0">
              <a:solidFill>
                <a:srgbClr val="000000"/>
              </a:solidFill>
              <a:latin typeface="+mj-lt"/>
              <a:ea typeface="Times New Roman" pitchFamily="18" charset="0"/>
              <a:cs typeface="Arial" charset="0"/>
            </a:endParaRPr>
          </a:p>
          <a:p>
            <a:pPr>
              <a:defRPr/>
            </a:pPr>
            <a:r>
              <a:rPr lang="fr-FR" b="1" dirty="0" smtClean="0">
                <a:solidFill>
                  <a:srgbClr val="000000"/>
                </a:solidFill>
                <a:latin typeface="+mj-lt"/>
                <a:ea typeface="Times New Roman" pitchFamily="18" charset="0"/>
                <a:cs typeface="Arial" charset="0"/>
              </a:rPr>
              <a:t>Racine </a:t>
            </a:r>
            <a:r>
              <a:rPr lang="fr-FR" b="1" dirty="0">
                <a:solidFill>
                  <a:srgbClr val="000000"/>
                </a:solidFill>
                <a:latin typeface="+mj-lt"/>
                <a:ea typeface="Times New Roman" pitchFamily="18" charset="0"/>
                <a:cs typeface="Arial" charset="0"/>
              </a:rPr>
              <a:t>– rhizome :</a:t>
            </a:r>
          </a:p>
          <a:p>
            <a:pPr>
              <a:defRPr/>
            </a:pPr>
            <a:r>
              <a:rPr lang="fr-FR" b="1" dirty="0">
                <a:solidFill>
                  <a:srgbClr val="000000"/>
                </a:solidFill>
                <a:latin typeface="+mj-lt"/>
                <a:ea typeface="Times New Roman" pitchFamily="18" charset="0"/>
                <a:cs typeface="Arial" charset="0"/>
              </a:rPr>
              <a:t> </a:t>
            </a:r>
          </a:p>
          <a:p>
            <a:pPr algn="just">
              <a:defRPr/>
            </a:pPr>
            <a:r>
              <a:rPr lang="fr-FR" sz="2000" dirty="0">
                <a:solidFill>
                  <a:srgbClr val="000000"/>
                </a:solidFill>
                <a:latin typeface="+mj-lt"/>
                <a:ea typeface="Times New Roman" pitchFamily="18" charset="0"/>
                <a:cs typeface="Arial" charset="0"/>
              </a:rPr>
              <a:t>La racine est unique, c’est une souche qui prend tout sur elle et tue alentour; ils lui opposent le rhizome qui est une racine démultipliée, étendue en réseaux dans la terre ou dans l’air, sans qu’aucune souche y intervienne en prédateur irrémédiable. La notion de rhizome maintiendrait donc le fait de l’enracinement, mais récuse l’idée d’une racine totalitaire. La pensée du rhizome serait au principe de ce que j’appelle une poétique de la Relation, selon laquelle toute identité s’étend dans un rapport à l’Autre. </a:t>
            </a:r>
          </a:p>
          <a:p>
            <a:pPr algn="just">
              <a:defRPr/>
            </a:pPr>
            <a:endParaRPr lang="fr-FR" sz="2000" dirty="0">
              <a:solidFill>
                <a:srgbClr val="000000"/>
              </a:solidFill>
              <a:latin typeface="+mj-lt"/>
              <a:ea typeface="Times New Roman" pitchFamily="18" charset="0"/>
              <a:cs typeface="Arial" charset="0"/>
            </a:endParaRPr>
          </a:p>
          <a:p>
            <a:pPr algn="r">
              <a:defRPr/>
            </a:pPr>
            <a:r>
              <a:rPr lang="fr-FR" sz="1050" dirty="0">
                <a:solidFill>
                  <a:srgbClr val="000000"/>
                </a:solidFill>
                <a:latin typeface="+mj-lt"/>
                <a:ea typeface="Times New Roman" pitchFamily="18" charset="0"/>
                <a:cs typeface="Arial" charset="0"/>
              </a:rPr>
              <a:t>Poétique de la relation , 1990 p. 23 :  L’ERRANCE, </a:t>
            </a:r>
            <a:r>
              <a:rPr lang="fr-FR" sz="1050" dirty="0" smtClean="0">
                <a:solidFill>
                  <a:srgbClr val="000000"/>
                </a:solidFill>
                <a:latin typeface="+mj-lt"/>
                <a:ea typeface="Times New Roman" pitchFamily="18" charset="0"/>
                <a:cs typeface="Arial" charset="0"/>
              </a:rPr>
              <a:t>L’EXIL</a:t>
            </a:r>
          </a:p>
          <a:p>
            <a:pPr algn="r">
              <a:defRPr/>
            </a:pPr>
            <a:endParaRPr lang="fr-FR" sz="1050" dirty="0">
              <a:solidFill>
                <a:srgbClr val="000000"/>
              </a:solidFill>
              <a:latin typeface="+mj-lt"/>
              <a:ea typeface="Times New Roman" pitchFamily="18" charset="0"/>
              <a:cs typeface="Arial" charset="0"/>
            </a:endParaRPr>
          </a:p>
          <a:p>
            <a:pPr algn="just">
              <a:defRPr/>
            </a:pPr>
            <a:endParaRPr lang="fr-FR" sz="2000" dirty="0">
              <a:solidFill>
                <a:srgbClr val="000000"/>
              </a:solidFill>
              <a:latin typeface="+mj-lt"/>
              <a:ea typeface="Times New Roman" pitchFamily="18" charset="0"/>
              <a:cs typeface="Arial" charset="0"/>
            </a:endParaRPr>
          </a:p>
          <a:p>
            <a:pPr algn="just">
              <a:defRPr/>
            </a:pPr>
            <a:endParaRPr lang="fr-FR" sz="2000" dirty="0">
              <a:solidFill>
                <a:srgbClr val="000000"/>
              </a:solidFill>
              <a:latin typeface="+mj-lt"/>
              <a:ea typeface="Times New Roman" pitchFamily="18" charset="0"/>
              <a:cs typeface="Arial" charset="0"/>
            </a:endParaRPr>
          </a:p>
          <a:p>
            <a:pPr algn="just">
              <a:defRPr/>
            </a:pPr>
            <a:r>
              <a:rPr lang="fr-FR" sz="2000" dirty="0">
                <a:solidFill>
                  <a:srgbClr val="000000"/>
                </a:solidFill>
                <a:latin typeface="+mj-lt"/>
                <a:ea typeface="Times New Roman" pitchFamily="18" charset="0"/>
                <a:cs typeface="Arial" charset="0"/>
              </a:rPr>
              <a:t> </a:t>
            </a:r>
          </a:p>
          <a:p>
            <a:pPr algn="just">
              <a:defRPr/>
            </a:pPr>
            <a:endParaRPr lang="fr-FR" sz="2000" dirty="0">
              <a:solidFill>
                <a:srgbClr val="000000"/>
              </a:solidFill>
              <a:latin typeface="+mj-lt"/>
              <a:ea typeface="Times New Roman" pitchFamily="18" charset="0"/>
              <a:cs typeface="Arial" charset="0"/>
            </a:endParaRPr>
          </a:p>
          <a:p>
            <a:pPr indent="228600" algn="just">
              <a:defRPr/>
            </a:pPr>
            <a:endParaRPr lang="fr-FR" sz="2000" baseline="30000" dirty="0">
              <a:solidFill>
                <a:srgbClr val="000000"/>
              </a:solidFill>
              <a:latin typeface="+mj-lt"/>
              <a:ea typeface="Times New Roman" pitchFamily="18" charset="0"/>
              <a:cs typeface="Arial" charset="0"/>
            </a:endParaRPr>
          </a:p>
          <a:p>
            <a:pPr indent="228600" algn="just" eaLnBrk="0" hangingPunct="0">
              <a:defRPr/>
            </a:pPr>
            <a:endParaRPr lang="fr-FR" sz="1800" baseline="30000" dirty="0">
              <a:solidFill>
                <a:srgbClr val="000000"/>
              </a:solidFill>
              <a:latin typeface="+mj-lt"/>
              <a:ea typeface="Times New Roman" pitchFamily="18" charset="0"/>
              <a:cs typeface="Arial" charset="0"/>
            </a:endParaRPr>
          </a:p>
          <a:p>
            <a:pPr indent="228600" algn="just" eaLnBrk="0" hangingPunct="0">
              <a:defRPr/>
            </a:pPr>
            <a:endParaRPr lang="fr-FR" sz="1800" baseline="30000" dirty="0">
              <a:solidFill>
                <a:srgbClr val="000000"/>
              </a:solidFill>
              <a:latin typeface="+mj-lt"/>
              <a:ea typeface="Times New Roman" pitchFamily="18" charset="0"/>
              <a:cs typeface="Arial" charset="0"/>
            </a:endParaRPr>
          </a:p>
          <a:p>
            <a:pPr indent="228600" algn="just" eaLnBrk="0" hangingPunct="0">
              <a:defRPr/>
            </a:pPr>
            <a:r>
              <a:rPr lang="fr-FR" dirty="0">
                <a:solidFill>
                  <a:srgbClr val="000000"/>
                </a:solidFill>
                <a:ea typeface="Times New Roman" pitchFamily="18" charset="0"/>
                <a:cs typeface="Arial" charset="0"/>
              </a:rPr>
              <a:t/>
            </a:r>
            <a:br>
              <a:rPr lang="fr-FR" dirty="0">
                <a:solidFill>
                  <a:srgbClr val="000000"/>
                </a:solidFill>
                <a:ea typeface="Times New Roman" pitchFamily="18" charset="0"/>
                <a:cs typeface="Arial" charset="0"/>
              </a:rPr>
            </a:br>
            <a:endParaRPr lang="fr-FR" dirty="0">
              <a:ea typeface="Times New Roman" pitchFamily="18" charset="0"/>
              <a:cs typeface="Arial" charset="0"/>
            </a:endParaRPr>
          </a:p>
        </p:txBody>
      </p:sp>
      <p:sp>
        <p:nvSpPr>
          <p:cNvPr id="16388" name="WordArt 6"/>
          <p:cNvSpPr>
            <a:spLocks noChangeArrowheads="1" noChangeShapeType="1" noTextEdit="1"/>
          </p:cNvSpPr>
          <p:nvPr/>
        </p:nvSpPr>
        <p:spPr bwMode="auto">
          <a:xfrm>
            <a:off x="0" y="214313"/>
            <a:ext cx="2428875" cy="428625"/>
          </a:xfrm>
          <a:prstGeom prst="rect">
            <a:avLst/>
          </a:prstGeom>
        </p:spPr>
        <p:txBody>
          <a:bodyPr wrap="none" fromWordArt="1">
            <a:prstTxWarp prst="textCurveUp">
              <a:avLst>
                <a:gd name="adj" fmla="val 56338"/>
              </a:avLst>
            </a:prstTxWarp>
          </a:bodyPr>
          <a:lstStyle/>
          <a:p>
            <a:pPr algn="ctr"/>
            <a:r>
              <a:rPr lang="fr-FR" sz="1800" kern="10" dirty="0">
                <a:ln w="9525">
                  <a:solidFill>
                    <a:srgbClr val="943634"/>
                  </a:solidFill>
                  <a:round/>
                  <a:headEnd/>
                  <a:tailEnd/>
                </a:ln>
                <a:solidFill>
                  <a:srgbClr val="704A3D"/>
                </a:solidFill>
                <a:latin typeface="Times New Roman"/>
                <a:cs typeface="Times New Roman"/>
              </a:rPr>
              <a:t>Les passeurs de langue</a:t>
            </a:r>
          </a:p>
        </p:txBody>
      </p:sp>
      <p:sp>
        <p:nvSpPr>
          <p:cNvPr id="16389" name="WordArt 6"/>
          <p:cNvSpPr>
            <a:spLocks noChangeArrowheads="1" noChangeShapeType="1" noTextEdit="1"/>
          </p:cNvSpPr>
          <p:nvPr/>
        </p:nvSpPr>
        <p:spPr bwMode="auto">
          <a:xfrm>
            <a:off x="5929313" y="0"/>
            <a:ext cx="2143125" cy="500063"/>
          </a:xfrm>
          <a:prstGeom prst="rect">
            <a:avLst/>
          </a:prstGeom>
        </p:spPr>
        <p:txBody>
          <a:bodyPr wrap="none" fromWordArt="1">
            <a:prstTxWarp prst="textCurveUp">
              <a:avLst>
                <a:gd name="adj" fmla="val 56338"/>
              </a:avLst>
            </a:prstTxWarp>
          </a:bodyPr>
          <a:lstStyle/>
          <a:p>
            <a:pPr algn="ctr"/>
            <a:r>
              <a:rPr lang="fr-FR" sz="1800" kern="10">
                <a:ln w="9525">
                  <a:solidFill>
                    <a:srgbClr val="943634"/>
                  </a:solidFill>
                  <a:round/>
                  <a:headEnd/>
                  <a:tailEnd/>
                </a:ln>
                <a:solidFill>
                  <a:srgbClr val="704A3D"/>
                </a:solidFill>
                <a:latin typeface="Times New Roman"/>
                <a:cs typeface="Times New Roman"/>
              </a:rPr>
              <a:t>Edouard Glissant</a:t>
            </a:r>
          </a:p>
        </p:txBody>
      </p:sp>
      <p:pic>
        <p:nvPicPr>
          <p:cNvPr id="16390" name="LMImageImg2" descr="http://www.edouardglissant.fr/images/glissant9pf0.jpg">
            <a:hlinkClick r:id="rId3" tooltip="&quot;&quot;"/>
          </p:cNvPr>
          <p:cNvPicPr>
            <a:picLocks noChangeAspect="1" noChangeArrowheads="1"/>
          </p:cNvPicPr>
          <p:nvPr/>
        </p:nvPicPr>
        <p:blipFill>
          <a:blip r:embed="rId4" cstate="print">
            <a:lum bright="36000" contrast="-24000"/>
            <a:extLst>
              <a:ext uri="{28A0092B-C50C-407E-A947-70E740481C1C}">
                <a14:useLocalDpi xmlns="" xmlns:a14="http://schemas.microsoft.com/office/drawing/2010/main" val="0"/>
              </a:ext>
            </a:extLst>
          </a:blip>
          <a:srcRect/>
          <a:stretch>
            <a:fillRect/>
          </a:stretch>
        </p:blipFill>
        <p:spPr bwMode="auto">
          <a:xfrm>
            <a:off x="5357813" y="0"/>
            <a:ext cx="500062" cy="642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p:nvSpPr>
        <p:spPr>
          <a:xfrm>
            <a:off x="575048" y="4797152"/>
            <a:ext cx="8245424" cy="2008242"/>
          </a:xfrm>
          <a:prstGeom prst="rect">
            <a:avLst/>
          </a:prstGeom>
        </p:spPr>
        <p:txBody>
          <a:bodyPr wrap="square">
            <a:spAutoFit/>
          </a:bodyPr>
          <a:lstStyle/>
          <a:p>
            <a:pPr>
              <a:defRPr/>
            </a:pPr>
            <a:r>
              <a:rPr lang="fr-FR" b="1" dirty="0" smtClean="0">
                <a:solidFill>
                  <a:srgbClr val="000000"/>
                </a:solidFill>
                <a:latin typeface="+mj-lt"/>
                <a:ea typeface="Times New Roman" pitchFamily="18" charset="0"/>
                <a:cs typeface="Arial" charset="0"/>
              </a:rPr>
              <a:t>Relation :</a:t>
            </a:r>
          </a:p>
          <a:p>
            <a:pPr>
              <a:defRPr/>
            </a:pPr>
            <a:endParaRPr lang="fr-FR" b="1" dirty="0" smtClean="0">
              <a:solidFill>
                <a:srgbClr val="000000"/>
              </a:solidFill>
              <a:latin typeface="+mj-lt"/>
              <a:ea typeface="Times New Roman" pitchFamily="18" charset="0"/>
              <a:cs typeface="Arial" charset="0"/>
            </a:endParaRPr>
          </a:p>
          <a:p>
            <a:pPr algn="just">
              <a:defRPr/>
            </a:pPr>
            <a:r>
              <a:rPr lang="fr-FR" sz="2000" dirty="0" smtClean="0">
                <a:solidFill>
                  <a:srgbClr val="000000"/>
                </a:solidFill>
                <a:latin typeface="+mj-lt"/>
                <a:ea typeface="Times New Roman" pitchFamily="18" charset="0"/>
                <a:cs typeface="Arial" charset="0"/>
              </a:rPr>
              <a:t>La </a:t>
            </a:r>
            <a:r>
              <a:rPr lang="fr-FR" sz="2000" dirty="0" smtClean="0">
                <a:solidFill>
                  <a:srgbClr val="000000"/>
                </a:solidFill>
                <a:latin typeface="+mj-lt"/>
                <a:ea typeface="Times New Roman" pitchFamily="18" charset="0"/>
                <a:cs typeface="Arial" charset="0"/>
              </a:rPr>
              <a:t>Relation ne peut pas </a:t>
            </a:r>
            <a:r>
              <a:rPr lang="fr-FR" sz="2000" dirty="0" smtClean="0">
                <a:solidFill>
                  <a:srgbClr val="000000"/>
                </a:solidFill>
                <a:latin typeface="+mj-lt"/>
                <a:ea typeface="Times New Roman" pitchFamily="18" charset="0"/>
                <a:cs typeface="Arial" charset="0"/>
              </a:rPr>
              <a:t>être « prouvée</a:t>
            </a:r>
            <a:r>
              <a:rPr lang="fr-FR" sz="2000" dirty="0" smtClean="0">
                <a:solidFill>
                  <a:srgbClr val="000000"/>
                </a:solidFill>
                <a:latin typeface="+mj-lt"/>
                <a:ea typeface="Times New Roman" pitchFamily="18" charset="0"/>
                <a:cs typeface="Arial" charset="0"/>
              </a:rPr>
              <a:t> », parce que sa totalité n’est pas approchable – mais imaginée concevable par déport de la pensée. </a:t>
            </a:r>
          </a:p>
          <a:p>
            <a:pPr>
              <a:defRPr/>
            </a:pPr>
            <a:endParaRPr lang="fr-FR" dirty="0" smtClean="0">
              <a:solidFill>
                <a:srgbClr val="000000"/>
              </a:solidFill>
              <a:ea typeface="Times New Roman" pitchFamily="18" charset="0"/>
              <a:cs typeface="Arial" charset="0"/>
            </a:endParaRPr>
          </a:p>
          <a:p>
            <a:pPr algn="r">
              <a:defRPr/>
            </a:pPr>
            <a:r>
              <a:rPr lang="fr-FR" sz="1050" dirty="0" smtClean="0">
                <a:solidFill>
                  <a:srgbClr val="000000"/>
                </a:solidFill>
                <a:ea typeface="Times New Roman" pitchFamily="18" charset="0"/>
                <a:cs typeface="Arial" charset="0"/>
              </a:rPr>
              <a:t>Poétique </a:t>
            </a:r>
            <a:r>
              <a:rPr lang="fr-FR" sz="1050" dirty="0" smtClean="0">
                <a:solidFill>
                  <a:srgbClr val="000000"/>
                </a:solidFill>
                <a:ea typeface="Times New Roman" pitchFamily="18" charset="0"/>
                <a:cs typeface="Arial" charset="0"/>
              </a:rPr>
              <a:t>de la relation , 1990  p. 185, 186 , 187: RELIE (RELAYE) , RELATE</a:t>
            </a:r>
            <a:endParaRPr lang="fr-FR" sz="1050" dirty="0">
              <a:solidFill>
                <a:srgbClr val="000000"/>
              </a:solidFill>
              <a:ea typeface="Times New Roman" pitchFamily="18" charset="0"/>
              <a:cs typeface="Arial" charset="0"/>
            </a:endParaRPr>
          </a:p>
        </p:txBody>
      </p:sp>
    </p:spTree>
    <p:extLst>
      <p:ext uri="{BB962C8B-B14F-4D97-AF65-F5344CB8AC3E}">
        <p14:creationId xmlns="" xmlns:p14="http://schemas.microsoft.com/office/powerpoint/2010/main" val="34873650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0" y="548680"/>
            <a:ext cx="9144000" cy="1362456"/>
          </a:xfrm>
        </p:spPr>
        <p:txBody>
          <a:bodyPr/>
          <a:lstStyle/>
          <a:p>
            <a:pPr algn="ctr"/>
            <a:r>
              <a:rPr lang="fr-FR" sz="4000" dirty="0" smtClean="0"/>
              <a:t>Des vernaculaires identitaires pour les sujets</a:t>
            </a:r>
            <a:endParaRPr lang="fr-FR" sz="4000" dirty="0"/>
          </a:p>
        </p:txBody>
      </p:sp>
      <p:sp>
        <p:nvSpPr>
          <p:cNvPr id="5" name="Espace réservé du texte 4"/>
          <p:cNvSpPr>
            <a:spLocks noGrp="1"/>
          </p:cNvSpPr>
          <p:nvPr>
            <p:ph type="body" idx="1"/>
          </p:nvPr>
        </p:nvSpPr>
        <p:spPr>
          <a:xfrm>
            <a:off x="1907704" y="2420888"/>
            <a:ext cx="7772400" cy="3240360"/>
          </a:xfrm>
        </p:spPr>
        <p:txBody>
          <a:bodyPr>
            <a:normAutofit/>
          </a:bodyPr>
          <a:lstStyle/>
          <a:p>
            <a:pPr algn="r"/>
            <a:endParaRPr lang="fr-FR" sz="2400" dirty="0" smtClean="0"/>
          </a:p>
          <a:p>
            <a:pPr algn="r"/>
            <a:r>
              <a:rPr lang="fr-FR" dirty="0" smtClean="0"/>
              <a:t> </a:t>
            </a:r>
            <a:endParaRPr lang="fr-FR" sz="2400" dirty="0" smtClean="0"/>
          </a:p>
          <a:p>
            <a:pPr algn="r"/>
            <a:endParaRPr lang="fr-FR" sz="2400" dirty="0"/>
          </a:p>
        </p:txBody>
      </p:sp>
      <p:sp>
        <p:nvSpPr>
          <p:cNvPr id="6" name="Rectangle 5"/>
          <p:cNvSpPr/>
          <p:nvPr/>
        </p:nvSpPr>
        <p:spPr>
          <a:xfrm>
            <a:off x="467544" y="2564904"/>
            <a:ext cx="8280920" cy="3970318"/>
          </a:xfrm>
          <a:prstGeom prst="rect">
            <a:avLst/>
          </a:prstGeom>
        </p:spPr>
        <p:txBody>
          <a:bodyPr wrap="square">
            <a:spAutoFit/>
          </a:bodyPr>
          <a:lstStyle/>
          <a:p>
            <a:r>
              <a:rPr lang="fr-FR" sz="2400" dirty="0" smtClean="0"/>
              <a:t>« Parce que le questionnement ne portait pas sur la langue comme objet mais sur la langue comme médiation du réel, une approche de ces pratiques langagières a permis en définitive de valider des méthodologies d’enquêtes posant l’intérêt d’approcher l’entretien comme un lieu de production de catégories (</a:t>
            </a:r>
            <a:r>
              <a:rPr lang="fr-FR" sz="2400" dirty="0" err="1" smtClean="0"/>
              <a:t>Mnemos</a:t>
            </a:r>
            <a:r>
              <a:rPr lang="fr-FR" sz="2400" dirty="0" smtClean="0"/>
              <a:t>)...</a:t>
            </a:r>
          </a:p>
          <a:p>
            <a:pPr algn="r"/>
            <a:endParaRPr lang="fr-FR" dirty="0" smtClean="0"/>
          </a:p>
          <a:p>
            <a:pPr algn="r"/>
            <a:endParaRPr lang="fr-FR" dirty="0" smtClean="0"/>
          </a:p>
          <a:p>
            <a:pPr algn="r"/>
            <a:r>
              <a:rPr lang="fr-FR" dirty="0" smtClean="0"/>
              <a:t>Thierry Bulot</a:t>
            </a:r>
          </a:p>
          <a:p>
            <a:pPr algn="r"/>
            <a:r>
              <a:rPr lang="fr-FR" dirty="0" smtClean="0"/>
              <a:t>Espace de discours, pratiques langagières</a:t>
            </a:r>
          </a:p>
          <a:p>
            <a:pPr algn="r"/>
            <a:r>
              <a:rPr lang="fr-FR" dirty="0" smtClean="0"/>
              <a:t> et représentations sociolinguistiques</a:t>
            </a:r>
          </a:p>
          <a:p>
            <a:pPr algn="r"/>
            <a:r>
              <a:rPr lang="fr-FR" dirty="0" smtClean="0"/>
              <a:t>2000</a:t>
            </a:r>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60000"/>
            <a:lumOff val="40000"/>
            <a:alpha val="75000"/>
          </a:schemeClr>
        </a:solidFill>
        <a:effectLst/>
      </p:bgPr>
    </p:bg>
    <p:spTree>
      <p:nvGrpSpPr>
        <p:cNvPr id="1" name=""/>
        <p:cNvGrpSpPr/>
        <p:nvPr/>
      </p:nvGrpSpPr>
      <p:grpSpPr>
        <a:xfrm>
          <a:off x="0" y="0"/>
          <a:ext cx="0" cy="0"/>
          <a:chOff x="0" y="0"/>
          <a:chExt cx="0" cy="0"/>
        </a:xfrm>
      </p:grpSpPr>
      <p:pic>
        <p:nvPicPr>
          <p:cNvPr id="4" name="Image 3" descr="SDXTMPPPT01.emf"/>
          <p:cNvPicPr>
            <a:picLocks/>
          </p:cNvPicPr>
          <p:nvPr/>
        </p:nvPicPr>
        <p:blipFill>
          <a:blip r:embed="rId2" cstate="print"/>
          <a:stretch>
            <a:fillRect/>
          </a:stretch>
        </p:blipFill>
        <p:spPr>
          <a:xfrm>
            <a:off x="467544" y="620688"/>
            <a:ext cx="8234552" cy="5544616"/>
          </a:xfrm>
          <a:prstGeom prst="rect">
            <a:avLst/>
          </a:prstGeom>
        </p:spPr>
      </p:pic>
      <p:sp>
        <p:nvSpPr>
          <p:cNvPr id="5" name="Rectangle 4"/>
          <p:cNvSpPr/>
          <p:nvPr/>
        </p:nvSpPr>
        <p:spPr>
          <a:xfrm>
            <a:off x="6300192" y="4509120"/>
            <a:ext cx="2232248" cy="1512168"/>
          </a:xfrm>
          <a:prstGeom prst="rect">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L’arbre des pratiques langagières</a:t>
            </a:r>
          </a:p>
          <a:p>
            <a:pPr algn="ctr"/>
            <a:endParaRPr lang="fr-FR" sz="1600" dirty="0" smtClean="0"/>
          </a:p>
          <a:p>
            <a:pPr algn="ctr"/>
            <a:r>
              <a:rPr lang="fr-FR" dirty="0" smtClean="0"/>
              <a:t>Améthyste</a:t>
            </a:r>
          </a:p>
        </p:txBody>
      </p:sp>
      <p:cxnSp>
        <p:nvCxnSpPr>
          <p:cNvPr id="7" name="Connecteur droit 6"/>
          <p:cNvCxnSpPr/>
          <p:nvPr/>
        </p:nvCxnSpPr>
        <p:spPr>
          <a:xfrm>
            <a:off x="2123728" y="5229200"/>
            <a:ext cx="1728192"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3995936" y="4797152"/>
            <a:ext cx="1061701" cy="923330"/>
          </a:xfrm>
          <a:prstGeom prst="rect">
            <a:avLst/>
          </a:prstGeom>
          <a:noFill/>
        </p:spPr>
        <p:txBody>
          <a:bodyPr wrap="none" rtlCol="0">
            <a:spAutoFit/>
          </a:bodyPr>
          <a:lstStyle/>
          <a:p>
            <a:pPr algn="ctr"/>
            <a:r>
              <a:rPr lang="fr-FR" dirty="0" smtClean="0">
                <a:solidFill>
                  <a:schemeClr val="bg1"/>
                </a:solidFill>
                <a:latin typeface="Garamond" pitchFamily="18" charset="0"/>
              </a:rPr>
              <a:t>anglais</a:t>
            </a:r>
          </a:p>
          <a:p>
            <a:pPr algn="ctr"/>
            <a:r>
              <a:rPr lang="fr-FR" dirty="0" smtClean="0">
                <a:solidFill>
                  <a:schemeClr val="bg1"/>
                </a:solidFill>
                <a:latin typeface="Garamond" pitchFamily="18" charset="0"/>
              </a:rPr>
              <a:t>bichlamar</a:t>
            </a:r>
          </a:p>
          <a:p>
            <a:pPr algn="ctr"/>
            <a:r>
              <a:rPr lang="fr-FR" dirty="0" smtClean="0">
                <a:solidFill>
                  <a:schemeClr val="bg1"/>
                </a:solidFill>
                <a:latin typeface="Garamond" pitchFamily="18" charset="0"/>
              </a:rPr>
              <a:t>français</a:t>
            </a:r>
            <a:endParaRPr lang="fr-FR" dirty="0">
              <a:solidFill>
                <a:schemeClr val="bg1"/>
              </a:solidFill>
              <a:latin typeface="Garamond" pitchFamily="18" charset="0"/>
            </a:endParaRPr>
          </a:p>
        </p:txBody>
      </p:sp>
      <p:sp>
        <p:nvSpPr>
          <p:cNvPr id="12" name="ZoneTexte 11"/>
          <p:cNvSpPr txBox="1"/>
          <p:nvPr/>
        </p:nvSpPr>
        <p:spPr>
          <a:xfrm>
            <a:off x="1043608" y="4869160"/>
            <a:ext cx="1061701" cy="923330"/>
          </a:xfrm>
          <a:prstGeom prst="rect">
            <a:avLst/>
          </a:prstGeom>
          <a:noFill/>
        </p:spPr>
        <p:txBody>
          <a:bodyPr wrap="none" rtlCol="0">
            <a:spAutoFit/>
          </a:bodyPr>
          <a:lstStyle/>
          <a:p>
            <a:pPr algn="ctr"/>
            <a:r>
              <a:rPr lang="fr-FR" dirty="0" smtClean="0">
                <a:solidFill>
                  <a:schemeClr val="bg1"/>
                </a:solidFill>
                <a:latin typeface="Garamond" pitchFamily="18" charset="0"/>
              </a:rPr>
              <a:t>français</a:t>
            </a:r>
          </a:p>
          <a:p>
            <a:pPr algn="ctr"/>
            <a:r>
              <a:rPr lang="fr-FR" dirty="0" smtClean="0">
                <a:solidFill>
                  <a:schemeClr val="bg1"/>
                </a:solidFill>
                <a:latin typeface="Garamond" pitchFamily="18" charset="0"/>
              </a:rPr>
              <a:t>bichlamar</a:t>
            </a:r>
          </a:p>
          <a:p>
            <a:pPr algn="ctr"/>
            <a:r>
              <a:rPr lang="fr-FR" dirty="0" smtClean="0">
                <a:solidFill>
                  <a:schemeClr val="bg1"/>
                </a:solidFill>
                <a:latin typeface="Garamond" pitchFamily="18" charset="0"/>
              </a:rPr>
              <a:t>anglais</a:t>
            </a:r>
          </a:p>
        </p:txBody>
      </p:sp>
      <p:sp>
        <p:nvSpPr>
          <p:cNvPr id="13" name="ZoneTexte 12"/>
          <p:cNvSpPr txBox="1"/>
          <p:nvPr/>
        </p:nvSpPr>
        <p:spPr>
          <a:xfrm>
            <a:off x="2411760" y="4653136"/>
            <a:ext cx="1061701" cy="923330"/>
          </a:xfrm>
          <a:prstGeom prst="rect">
            <a:avLst/>
          </a:prstGeom>
          <a:noFill/>
        </p:spPr>
        <p:txBody>
          <a:bodyPr wrap="none" rtlCol="0">
            <a:spAutoFit/>
          </a:bodyPr>
          <a:lstStyle/>
          <a:p>
            <a:pPr algn="ctr"/>
            <a:r>
              <a:rPr lang="fr-FR" dirty="0" smtClean="0">
                <a:solidFill>
                  <a:schemeClr val="accent4">
                    <a:lumMod val="50000"/>
                  </a:schemeClr>
                </a:solidFill>
                <a:latin typeface="Garamond" pitchFamily="18" charset="0"/>
              </a:rPr>
              <a:t>français</a:t>
            </a:r>
          </a:p>
          <a:p>
            <a:pPr algn="ctr"/>
            <a:r>
              <a:rPr lang="fr-FR" dirty="0" smtClean="0">
                <a:solidFill>
                  <a:schemeClr val="accent4">
                    <a:lumMod val="50000"/>
                  </a:schemeClr>
                </a:solidFill>
                <a:latin typeface="Garamond" pitchFamily="18" charset="0"/>
              </a:rPr>
              <a:t>bichlamar</a:t>
            </a:r>
          </a:p>
          <a:p>
            <a:pPr algn="ctr"/>
            <a:r>
              <a:rPr lang="fr-FR" dirty="0" smtClean="0">
                <a:solidFill>
                  <a:schemeClr val="accent4">
                    <a:lumMod val="50000"/>
                  </a:schemeClr>
                </a:solidFill>
                <a:latin typeface="Garamond" pitchFamily="18" charset="0"/>
              </a:rPr>
              <a:t>anglais</a:t>
            </a:r>
          </a:p>
        </p:txBody>
      </p:sp>
      <p:sp>
        <p:nvSpPr>
          <p:cNvPr id="14" name="ZoneTexte 13"/>
          <p:cNvSpPr txBox="1"/>
          <p:nvPr/>
        </p:nvSpPr>
        <p:spPr>
          <a:xfrm>
            <a:off x="6156176" y="3356992"/>
            <a:ext cx="769313" cy="646331"/>
          </a:xfrm>
          <a:prstGeom prst="rect">
            <a:avLst/>
          </a:prstGeom>
          <a:noFill/>
        </p:spPr>
        <p:txBody>
          <a:bodyPr wrap="none" rtlCol="0">
            <a:spAutoFit/>
          </a:bodyPr>
          <a:lstStyle/>
          <a:p>
            <a:pPr algn="ctr"/>
            <a:r>
              <a:rPr lang="fr-FR" sz="1200" dirty="0" smtClean="0">
                <a:solidFill>
                  <a:schemeClr val="bg1"/>
                </a:solidFill>
                <a:latin typeface="Garamond" pitchFamily="18" charset="0"/>
              </a:rPr>
              <a:t>anglais</a:t>
            </a:r>
          </a:p>
          <a:p>
            <a:pPr algn="ctr"/>
            <a:r>
              <a:rPr lang="fr-FR" sz="1200" dirty="0" smtClean="0">
                <a:solidFill>
                  <a:schemeClr val="bg1"/>
                </a:solidFill>
                <a:latin typeface="Garamond" pitchFamily="18" charset="0"/>
              </a:rPr>
              <a:t>bichlamar</a:t>
            </a:r>
          </a:p>
          <a:p>
            <a:pPr algn="ctr"/>
            <a:r>
              <a:rPr lang="fr-FR" sz="1200" dirty="0" smtClean="0">
                <a:solidFill>
                  <a:schemeClr val="bg1"/>
                </a:solidFill>
                <a:latin typeface="Garamond" pitchFamily="18" charset="0"/>
              </a:rPr>
              <a:t>français</a:t>
            </a:r>
            <a:endParaRPr lang="fr-FR" sz="1200" dirty="0">
              <a:solidFill>
                <a:schemeClr val="bg1"/>
              </a:solidFill>
              <a:latin typeface="Garamond" pitchFamily="18" charset="0"/>
            </a:endParaRPr>
          </a:p>
        </p:txBody>
      </p:sp>
      <p:sp>
        <p:nvSpPr>
          <p:cNvPr id="15" name="ZoneTexte 14"/>
          <p:cNvSpPr txBox="1"/>
          <p:nvPr/>
        </p:nvSpPr>
        <p:spPr>
          <a:xfrm>
            <a:off x="1979712" y="3212976"/>
            <a:ext cx="769314" cy="830997"/>
          </a:xfrm>
          <a:prstGeom prst="rect">
            <a:avLst/>
          </a:prstGeom>
          <a:noFill/>
        </p:spPr>
        <p:txBody>
          <a:bodyPr wrap="none" rtlCol="0">
            <a:spAutoFit/>
          </a:bodyPr>
          <a:lstStyle/>
          <a:p>
            <a:pPr algn="ctr"/>
            <a:r>
              <a:rPr lang="fr-FR" sz="1200" dirty="0" err="1" smtClean="0">
                <a:solidFill>
                  <a:schemeClr val="bg1"/>
                </a:solidFill>
                <a:latin typeface="Garamond" pitchFamily="18" charset="0"/>
              </a:rPr>
              <a:t>tongien</a:t>
            </a:r>
            <a:endParaRPr lang="fr-FR" sz="1200" dirty="0" smtClean="0">
              <a:solidFill>
                <a:schemeClr val="bg1"/>
              </a:solidFill>
              <a:latin typeface="Garamond" pitchFamily="18" charset="0"/>
            </a:endParaRPr>
          </a:p>
          <a:p>
            <a:pPr algn="ctr"/>
            <a:r>
              <a:rPr lang="fr-FR" sz="1200" dirty="0" smtClean="0">
                <a:solidFill>
                  <a:schemeClr val="bg1"/>
                </a:solidFill>
                <a:latin typeface="Garamond" pitchFamily="18" charset="0"/>
              </a:rPr>
              <a:t>anglais</a:t>
            </a:r>
          </a:p>
          <a:p>
            <a:pPr algn="ctr"/>
            <a:r>
              <a:rPr lang="fr-FR" sz="1200" dirty="0" smtClean="0">
                <a:solidFill>
                  <a:schemeClr val="bg1"/>
                </a:solidFill>
                <a:latin typeface="Garamond" pitchFamily="18" charset="0"/>
              </a:rPr>
              <a:t>bichlamar</a:t>
            </a:r>
          </a:p>
          <a:p>
            <a:pPr algn="ctr"/>
            <a:r>
              <a:rPr lang="fr-FR" sz="1200" dirty="0" smtClean="0">
                <a:solidFill>
                  <a:schemeClr val="bg1"/>
                </a:solidFill>
                <a:latin typeface="Garamond" pitchFamily="18" charset="0"/>
              </a:rPr>
              <a:t>français</a:t>
            </a:r>
          </a:p>
        </p:txBody>
      </p:sp>
      <p:sp>
        <p:nvSpPr>
          <p:cNvPr id="16" name="ZoneTexte 15"/>
          <p:cNvSpPr txBox="1"/>
          <p:nvPr/>
        </p:nvSpPr>
        <p:spPr>
          <a:xfrm>
            <a:off x="5148064" y="3861048"/>
            <a:ext cx="784189" cy="369332"/>
          </a:xfrm>
          <a:prstGeom prst="rect">
            <a:avLst/>
          </a:prstGeom>
          <a:noFill/>
        </p:spPr>
        <p:txBody>
          <a:bodyPr wrap="none" rtlCol="0">
            <a:spAutoFit/>
          </a:bodyPr>
          <a:lstStyle/>
          <a:p>
            <a:pPr algn="ctr"/>
            <a:r>
              <a:rPr lang="fr-FR" dirty="0" smtClean="0">
                <a:solidFill>
                  <a:schemeClr val="accent4">
                    <a:lumMod val="50000"/>
                  </a:schemeClr>
                </a:solidFill>
                <a:latin typeface="Garamond" pitchFamily="18" charset="0"/>
              </a:rPr>
              <a:t>anglais</a:t>
            </a:r>
          </a:p>
        </p:txBody>
      </p:sp>
      <p:sp>
        <p:nvSpPr>
          <p:cNvPr id="17" name="ZoneTexte 16"/>
          <p:cNvSpPr txBox="1"/>
          <p:nvPr/>
        </p:nvSpPr>
        <p:spPr>
          <a:xfrm>
            <a:off x="2987824" y="3861048"/>
            <a:ext cx="784189" cy="369332"/>
          </a:xfrm>
          <a:prstGeom prst="rect">
            <a:avLst/>
          </a:prstGeom>
          <a:noFill/>
        </p:spPr>
        <p:txBody>
          <a:bodyPr wrap="none" rtlCol="0">
            <a:spAutoFit/>
          </a:bodyPr>
          <a:lstStyle/>
          <a:p>
            <a:pPr algn="ctr"/>
            <a:r>
              <a:rPr lang="fr-FR" dirty="0" smtClean="0">
                <a:solidFill>
                  <a:schemeClr val="accent4">
                    <a:lumMod val="50000"/>
                  </a:schemeClr>
                </a:solidFill>
                <a:latin typeface="Garamond" pitchFamily="18" charset="0"/>
              </a:rPr>
              <a:t>anglais</a:t>
            </a:r>
          </a:p>
        </p:txBody>
      </p:sp>
      <p:sp>
        <p:nvSpPr>
          <p:cNvPr id="18" name="ZoneTexte 17"/>
          <p:cNvSpPr txBox="1"/>
          <p:nvPr/>
        </p:nvSpPr>
        <p:spPr>
          <a:xfrm>
            <a:off x="6588224" y="2564904"/>
            <a:ext cx="784189" cy="369332"/>
          </a:xfrm>
          <a:prstGeom prst="rect">
            <a:avLst/>
          </a:prstGeom>
          <a:noFill/>
        </p:spPr>
        <p:txBody>
          <a:bodyPr wrap="none" rtlCol="0">
            <a:spAutoFit/>
          </a:bodyPr>
          <a:lstStyle/>
          <a:p>
            <a:pPr algn="ctr"/>
            <a:r>
              <a:rPr lang="fr-FR" dirty="0" smtClean="0">
                <a:solidFill>
                  <a:schemeClr val="accent4">
                    <a:lumMod val="50000"/>
                  </a:schemeClr>
                </a:solidFill>
                <a:latin typeface="Garamond" pitchFamily="18" charset="0"/>
              </a:rPr>
              <a:t>anglais</a:t>
            </a:r>
          </a:p>
        </p:txBody>
      </p:sp>
      <p:sp>
        <p:nvSpPr>
          <p:cNvPr id="19" name="ZoneTexte 18"/>
          <p:cNvSpPr txBox="1"/>
          <p:nvPr/>
        </p:nvSpPr>
        <p:spPr>
          <a:xfrm>
            <a:off x="5796136" y="2564904"/>
            <a:ext cx="784189" cy="369332"/>
          </a:xfrm>
          <a:prstGeom prst="rect">
            <a:avLst/>
          </a:prstGeom>
          <a:noFill/>
        </p:spPr>
        <p:txBody>
          <a:bodyPr wrap="none" rtlCol="0">
            <a:spAutoFit/>
          </a:bodyPr>
          <a:lstStyle/>
          <a:p>
            <a:pPr algn="ctr"/>
            <a:r>
              <a:rPr lang="fr-FR" dirty="0" smtClean="0">
                <a:solidFill>
                  <a:schemeClr val="accent4">
                    <a:lumMod val="50000"/>
                  </a:schemeClr>
                </a:solidFill>
                <a:latin typeface="Garamond" pitchFamily="18" charset="0"/>
              </a:rPr>
              <a:t>anglais</a:t>
            </a:r>
          </a:p>
        </p:txBody>
      </p:sp>
      <p:sp>
        <p:nvSpPr>
          <p:cNvPr id="20" name="ZoneTexte 19"/>
          <p:cNvSpPr txBox="1"/>
          <p:nvPr/>
        </p:nvSpPr>
        <p:spPr>
          <a:xfrm>
            <a:off x="2339752" y="2564904"/>
            <a:ext cx="854721" cy="369332"/>
          </a:xfrm>
          <a:prstGeom prst="rect">
            <a:avLst/>
          </a:prstGeom>
          <a:noFill/>
        </p:spPr>
        <p:txBody>
          <a:bodyPr wrap="none" rtlCol="0">
            <a:spAutoFit/>
          </a:bodyPr>
          <a:lstStyle/>
          <a:p>
            <a:pPr algn="ctr"/>
            <a:r>
              <a:rPr lang="fr-FR" dirty="0" err="1" smtClean="0">
                <a:solidFill>
                  <a:schemeClr val="accent4">
                    <a:lumMod val="50000"/>
                  </a:schemeClr>
                </a:solidFill>
                <a:latin typeface="Garamond" pitchFamily="18" charset="0"/>
              </a:rPr>
              <a:t>tongien</a:t>
            </a:r>
            <a:endParaRPr lang="fr-FR" dirty="0" smtClean="0">
              <a:solidFill>
                <a:schemeClr val="accent4">
                  <a:lumMod val="50000"/>
                </a:schemeClr>
              </a:solidFill>
              <a:latin typeface="Garamond" pitchFamily="18" charset="0"/>
            </a:endParaRPr>
          </a:p>
        </p:txBody>
      </p:sp>
      <p:sp>
        <p:nvSpPr>
          <p:cNvPr id="21" name="ZoneTexte 20"/>
          <p:cNvSpPr txBox="1"/>
          <p:nvPr/>
        </p:nvSpPr>
        <p:spPr>
          <a:xfrm>
            <a:off x="1619672" y="2564904"/>
            <a:ext cx="854721" cy="369332"/>
          </a:xfrm>
          <a:prstGeom prst="rect">
            <a:avLst/>
          </a:prstGeom>
          <a:noFill/>
        </p:spPr>
        <p:txBody>
          <a:bodyPr wrap="none" rtlCol="0">
            <a:spAutoFit/>
          </a:bodyPr>
          <a:lstStyle/>
          <a:p>
            <a:pPr algn="ctr"/>
            <a:r>
              <a:rPr lang="fr-FR" dirty="0" err="1" smtClean="0">
                <a:solidFill>
                  <a:schemeClr val="accent4">
                    <a:lumMod val="50000"/>
                  </a:schemeClr>
                </a:solidFill>
                <a:latin typeface="Garamond" pitchFamily="18" charset="0"/>
              </a:rPr>
              <a:t>tongien</a:t>
            </a:r>
            <a:endParaRPr lang="fr-FR" dirty="0" smtClean="0">
              <a:solidFill>
                <a:schemeClr val="accent4">
                  <a:lumMod val="50000"/>
                </a:schemeClr>
              </a:solidFill>
              <a:latin typeface="Garamond" pitchFamily="18" charset="0"/>
            </a:endParaRPr>
          </a:p>
        </p:txBody>
      </p:sp>
      <p:sp>
        <p:nvSpPr>
          <p:cNvPr id="22" name="ZoneTexte 21"/>
          <p:cNvSpPr txBox="1"/>
          <p:nvPr/>
        </p:nvSpPr>
        <p:spPr>
          <a:xfrm>
            <a:off x="3127735" y="1988840"/>
            <a:ext cx="633507" cy="461665"/>
          </a:xfrm>
          <a:prstGeom prst="rect">
            <a:avLst/>
          </a:prstGeom>
          <a:noFill/>
        </p:spPr>
        <p:txBody>
          <a:bodyPr wrap="none" rtlCol="0">
            <a:spAutoFit/>
          </a:bodyPr>
          <a:lstStyle/>
          <a:p>
            <a:pPr algn="ctr"/>
            <a:r>
              <a:rPr lang="fr-FR" sz="1200" dirty="0" err="1" smtClean="0">
                <a:solidFill>
                  <a:schemeClr val="bg1"/>
                </a:solidFill>
                <a:latin typeface="Garamond" pitchFamily="18" charset="0"/>
              </a:rPr>
              <a:t>tongien</a:t>
            </a:r>
            <a:endParaRPr lang="fr-FR" sz="1200" dirty="0" smtClean="0">
              <a:solidFill>
                <a:schemeClr val="bg1"/>
              </a:solidFill>
              <a:latin typeface="Garamond" pitchFamily="18" charset="0"/>
            </a:endParaRPr>
          </a:p>
          <a:p>
            <a:pPr algn="ctr"/>
            <a:r>
              <a:rPr lang="fr-FR" sz="1200" dirty="0" smtClean="0">
                <a:solidFill>
                  <a:schemeClr val="bg1"/>
                </a:solidFill>
                <a:latin typeface="Garamond" pitchFamily="18" charset="0"/>
              </a:rPr>
              <a:t>anglais</a:t>
            </a:r>
          </a:p>
        </p:txBody>
      </p:sp>
      <p:sp>
        <p:nvSpPr>
          <p:cNvPr id="23" name="ZoneTexte 22"/>
          <p:cNvSpPr txBox="1"/>
          <p:nvPr/>
        </p:nvSpPr>
        <p:spPr>
          <a:xfrm>
            <a:off x="1043608" y="2132856"/>
            <a:ext cx="633507" cy="461665"/>
          </a:xfrm>
          <a:prstGeom prst="rect">
            <a:avLst/>
          </a:prstGeom>
          <a:noFill/>
        </p:spPr>
        <p:txBody>
          <a:bodyPr wrap="none" rtlCol="0">
            <a:spAutoFit/>
          </a:bodyPr>
          <a:lstStyle/>
          <a:p>
            <a:pPr algn="ctr"/>
            <a:r>
              <a:rPr lang="fr-FR" sz="1200" dirty="0" err="1" smtClean="0">
                <a:solidFill>
                  <a:schemeClr val="bg1"/>
                </a:solidFill>
                <a:latin typeface="Garamond" pitchFamily="18" charset="0"/>
              </a:rPr>
              <a:t>tongien</a:t>
            </a:r>
            <a:endParaRPr lang="fr-FR" sz="1200" dirty="0" smtClean="0">
              <a:solidFill>
                <a:schemeClr val="bg1"/>
              </a:solidFill>
              <a:latin typeface="Garamond" pitchFamily="18" charset="0"/>
            </a:endParaRPr>
          </a:p>
          <a:p>
            <a:pPr algn="ctr"/>
            <a:r>
              <a:rPr lang="fr-FR" sz="1200" dirty="0" smtClean="0">
                <a:solidFill>
                  <a:schemeClr val="bg1"/>
                </a:solidFill>
                <a:latin typeface="Garamond" pitchFamily="18" charset="0"/>
              </a:rPr>
              <a:t>anglais</a:t>
            </a:r>
          </a:p>
        </p:txBody>
      </p:sp>
      <p:sp>
        <p:nvSpPr>
          <p:cNvPr id="24" name="ZoneTexte 23"/>
          <p:cNvSpPr txBox="1"/>
          <p:nvPr/>
        </p:nvSpPr>
        <p:spPr>
          <a:xfrm>
            <a:off x="539552" y="980728"/>
            <a:ext cx="633507" cy="461665"/>
          </a:xfrm>
          <a:prstGeom prst="rect">
            <a:avLst/>
          </a:prstGeom>
          <a:noFill/>
        </p:spPr>
        <p:txBody>
          <a:bodyPr wrap="none" rtlCol="0">
            <a:spAutoFit/>
          </a:bodyPr>
          <a:lstStyle/>
          <a:p>
            <a:pPr algn="ctr"/>
            <a:r>
              <a:rPr lang="fr-FR" sz="1200" dirty="0" err="1" smtClean="0">
                <a:solidFill>
                  <a:schemeClr val="bg1"/>
                </a:solidFill>
                <a:latin typeface="Garamond" pitchFamily="18" charset="0"/>
              </a:rPr>
              <a:t>tongien</a:t>
            </a:r>
            <a:endParaRPr lang="fr-FR" sz="1200" dirty="0" smtClean="0">
              <a:solidFill>
                <a:schemeClr val="bg1"/>
              </a:solidFill>
              <a:latin typeface="Garamond" pitchFamily="18" charset="0"/>
            </a:endParaRPr>
          </a:p>
          <a:p>
            <a:pPr algn="ctr"/>
            <a:r>
              <a:rPr lang="fr-FR" sz="1200" dirty="0" smtClean="0">
                <a:solidFill>
                  <a:schemeClr val="bg1"/>
                </a:solidFill>
                <a:latin typeface="Garamond" pitchFamily="18" charset="0"/>
              </a:rPr>
              <a:t>anglais</a:t>
            </a:r>
          </a:p>
        </p:txBody>
      </p:sp>
      <p:sp>
        <p:nvSpPr>
          <p:cNvPr id="25" name="ZoneTexte 24"/>
          <p:cNvSpPr txBox="1"/>
          <p:nvPr/>
        </p:nvSpPr>
        <p:spPr>
          <a:xfrm>
            <a:off x="1547664" y="980728"/>
            <a:ext cx="633507" cy="461665"/>
          </a:xfrm>
          <a:prstGeom prst="rect">
            <a:avLst/>
          </a:prstGeom>
          <a:noFill/>
        </p:spPr>
        <p:txBody>
          <a:bodyPr wrap="none" rtlCol="0">
            <a:spAutoFit/>
          </a:bodyPr>
          <a:lstStyle/>
          <a:p>
            <a:pPr algn="ctr"/>
            <a:r>
              <a:rPr lang="fr-FR" sz="1200" dirty="0" err="1" smtClean="0">
                <a:solidFill>
                  <a:schemeClr val="bg1"/>
                </a:solidFill>
                <a:latin typeface="Garamond" pitchFamily="18" charset="0"/>
              </a:rPr>
              <a:t>tongien</a:t>
            </a:r>
            <a:endParaRPr lang="fr-FR" sz="1200" dirty="0" smtClean="0">
              <a:solidFill>
                <a:schemeClr val="bg1"/>
              </a:solidFill>
              <a:latin typeface="Garamond" pitchFamily="18" charset="0"/>
            </a:endParaRPr>
          </a:p>
          <a:p>
            <a:pPr algn="ctr"/>
            <a:r>
              <a:rPr lang="fr-FR" sz="1200" dirty="0" smtClean="0">
                <a:solidFill>
                  <a:schemeClr val="bg1"/>
                </a:solidFill>
                <a:latin typeface="Garamond" pitchFamily="18" charset="0"/>
              </a:rPr>
              <a:t>anglais</a:t>
            </a:r>
          </a:p>
        </p:txBody>
      </p:sp>
      <p:sp>
        <p:nvSpPr>
          <p:cNvPr id="26" name="ZoneTexte 25"/>
          <p:cNvSpPr txBox="1"/>
          <p:nvPr/>
        </p:nvSpPr>
        <p:spPr>
          <a:xfrm>
            <a:off x="2627784" y="908720"/>
            <a:ext cx="633507" cy="461665"/>
          </a:xfrm>
          <a:prstGeom prst="rect">
            <a:avLst/>
          </a:prstGeom>
          <a:noFill/>
        </p:spPr>
        <p:txBody>
          <a:bodyPr wrap="none" rtlCol="0">
            <a:spAutoFit/>
          </a:bodyPr>
          <a:lstStyle/>
          <a:p>
            <a:pPr algn="ctr"/>
            <a:r>
              <a:rPr lang="fr-FR" sz="1200" dirty="0" err="1" smtClean="0">
                <a:solidFill>
                  <a:schemeClr val="bg1"/>
                </a:solidFill>
                <a:latin typeface="Garamond" pitchFamily="18" charset="0"/>
              </a:rPr>
              <a:t>tongien</a:t>
            </a:r>
            <a:endParaRPr lang="fr-FR" sz="1200" dirty="0" smtClean="0">
              <a:solidFill>
                <a:schemeClr val="bg1"/>
              </a:solidFill>
              <a:latin typeface="Garamond" pitchFamily="18" charset="0"/>
            </a:endParaRPr>
          </a:p>
          <a:p>
            <a:pPr algn="ctr"/>
            <a:r>
              <a:rPr lang="fr-FR" sz="1200" dirty="0" smtClean="0">
                <a:solidFill>
                  <a:schemeClr val="bg1"/>
                </a:solidFill>
                <a:latin typeface="Garamond" pitchFamily="18" charset="0"/>
              </a:rPr>
              <a:t>anglais</a:t>
            </a:r>
          </a:p>
        </p:txBody>
      </p:sp>
      <p:sp>
        <p:nvSpPr>
          <p:cNvPr id="27" name="ZoneTexte 26"/>
          <p:cNvSpPr txBox="1"/>
          <p:nvPr/>
        </p:nvSpPr>
        <p:spPr>
          <a:xfrm>
            <a:off x="3635896" y="908720"/>
            <a:ext cx="633507" cy="461665"/>
          </a:xfrm>
          <a:prstGeom prst="rect">
            <a:avLst/>
          </a:prstGeom>
          <a:noFill/>
        </p:spPr>
        <p:txBody>
          <a:bodyPr wrap="none" rtlCol="0">
            <a:spAutoFit/>
          </a:bodyPr>
          <a:lstStyle/>
          <a:p>
            <a:pPr algn="ctr"/>
            <a:r>
              <a:rPr lang="fr-FR" sz="1200" dirty="0" err="1" smtClean="0">
                <a:solidFill>
                  <a:schemeClr val="bg1"/>
                </a:solidFill>
                <a:latin typeface="Garamond" pitchFamily="18" charset="0"/>
              </a:rPr>
              <a:t>tongien</a:t>
            </a:r>
            <a:endParaRPr lang="fr-FR" sz="1200" dirty="0" smtClean="0">
              <a:solidFill>
                <a:schemeClr val="bg1"/>
              </a:solidFill>
              <a:latin typeface="Garamond" pitchFamily="18" charset="0"/>
            </a:endParaRPr>
          </a:p>
          <a:p>
            <a:pPr algn="ctr"/>
            <a:r>
              <a:rPr lang="fr-FR" sz="1200" dirty="0" smtClean="0">
                <a:solidFill>
                  <a:schemeClr val="bg1"/>
                </a:solidFill>
                <a:latin typeface="Garamond" pitchFamily="18" charset="0"/>
              </a:rPr>
              <a:t>anglais</a:t>
            </a:r>
          </a:p>
        </p:txBody>
      </p:sp>
      <p:sp>
        <p:nvSpPr>
          <p:cNvPr id="28" name="ZoneTexte 27"/>
          <p:cNvSpPr txBox="1"/>
          <p:nvPr/>
        </p:nvSpPr>
        <p:spPr>
          <a:xfrm>
            <a:off x="4644008" y="908720"/>
            <a:ext cx="609013" cy="646331"/>
          </a:xfrm>
          <a:prstGeom prst="rect">
            <a:avLst/>
          </a:prstGeom>
          <a:noFill/>
        </p:spPr>
        <p:txBody>
          <a:bodyPr wrap="none" rtlCol="0">
            <a:spAutoFit/>
          </a:bodyPr>
          <a:lstStyle/>
          <a:p>
            <a:pPr algn="ctr"/>
            <a:r>
              <a:rPr lang="fr-FR" sz="1200" dirty="0" smtClean="0">
                <a:solidFill>
                  <a:schemeClr val="bg1"/>
                </a:solidFill>
                <a:latin typeface="Garamond" pitchFamily="18" charset="0"/>
              </a:rPr>
              <a:t>chinois</a:t>
            </a:r>
          </a:p>
          <a:p>
            <a:pPr algn="ctr"/>
            <a:r>
              <a:rPr lang="fr-FR" sz="1200" dirty="0" err="1" smtClean="0">
                <a:solidFill>
                  <a:schemeClr val="bg1"/>
                </a:solidFill>
                <a:latin typeface="Garamond" pitchFamily="18" charset="0"/>
              </a:rPr>
              <a:t>fidgien</a:t>
            </a:r>
            <a:endParaRPr lang="fr-FR" sz="1200" dirty="0" smtClean="0">
              <a:solidFill>
                <a:schemeClr val="bg1"/>
              </a:solidFill>
              <a:latin typeface="Garamond" pitchFamily="18" charset="0"/>
            </a:endParaRPr>
          </a:p>
          <a:p>
            <a:pPr algn="ctr"/>
            <a:r>
              <a:rPr lang="fr-FR" sz="1200" dirty="0" smtClean="0">
                <a:solidFill>
                  <a:schemeClr val="bg1"/>
                </a:solidFill>
                <a:latin typeface="Garamond" pitchFamily="18" charset="0"/>
              </a:rPr>
              <a:t>anglais</a:t>
            </a:r>
          </a:p>
        </p:txBody>
      </p:sp>
      <p:sp>
        <p:nvSpPr>
          <p:cNvPr id="29" name="ZoneTexte 28"/>
          <p:cNvSpPr txBox="1"/>
          <p:nvPr/>
        </p:nvSpPr>
        <p:spPr>
          <a:xfrm>
            <a:off x="5724128" y="908720"/>
            <a:ext cx="593432" cy="461665"/>
          </a:xfrm>
          <a:prstGeom prst="rect">
            <a:avLst/>
          </a:prstGeom>
          <a:noFill/>
        </p:spPr>
        <p:txBody>
          <a:bodyPr wrap="none" rtlCol="0">
            <a:spAutoFit/>
          </a:bodyPr>
          <a:lstStyle/>
          <a:p>
            <a:pPr algn="ctr"/>
            <a:r>
              <a:rPr lang="fr-FR" sz="1200" dirty="0" err="1" smtClean="0">
                <a:solidFill>
                  <a:schemeClr val="bg1"/>
                </a:solidFill>
                <a:latin typeface="Garamond" pitchFamily="18" charset="0"/>
              </a:rPr>
              <a:t>fidgien</a:t>
            </a:r>
            <a:endParaRPr lang="fr-FR" sz="1200" dirty="0" smtClean="0">
              <a:solidFill>
                <a:schemeClr val="bg1"/>
              </a:solidFill>
              <a:latin typeface="Garamond" pitchFamily="18" charset="0"/>
            </a:endParaRPr>
          </a:p>
          <a:p>
            <a:pPr algn="ctr"/>
            <a:r>
              <a:rPr lang="fr-FR" sz="1200" dirty="0" smtClean="0">
                <a:solidFill>
                  <a:schemeClr val="bg1"/>
                </a:solidFill>
                <a:latin typeface="Garamond" pitchFamily="18" charset="0"/>
              </a:rPr>
              <a:t>anglais</a:t>
            </a:r>
          </a:p>
        </p:txBody>
      </p:sp>
      <p:sp>
        <p:nvSpPr>
          <p:cNvPr id="30" name="ZoneTexte 29"/>
          <p:cNvSpPr txBox="1"/>
          <p:nvPr/>
        </p:nvSpPr>
        <p:spPr>
          <a:xfrm>
            <a:off x="5076056" y="2060848"/>
            <a:ext cx="769314" cy="1015663"/>
          </a:xfrm>
          <a:prstGeom prst="rect">
            <a:avLst/>
          </a:prstGeom>
          <a:noFill/>
        </p:spPr>
        <p:txBody>
          <a:bodyPr wrap="none" rtlCol="0">
            <a:spAutoFit/>
          </a:bodyPr>
          <a:lstStyle/>
          <a:p>
            <a:pPr algn="ctr"/>
            <a:r>
              <a:rPr lang="fr-FR" sz="1200" dirty="0" smtClean="0">
                <a:solidFill>
                  <a:schemeClr val="bg1"/>
                </a:solidFill>
                <a:latin typeface="Garamond" pitchFamily="18" charset="0"/>
              </a:rPr>
              <a:t>chinois</a:t>
            </a:r>
          </a:p>
          <a:p>
            <a:pPr algn="ctr"/>
            <a:r>
              <a:rPr lang="fr-FR" sz="1200" dirty="0" err="1" smtClean="0">
                <a:solidFill>
                  <a:schemeClr val="bg1"/>
                </a:solidFill>
                <a:latin typeface="Garamond" pitchFamily="18" charset="0"/>
              </a:rPr>
              <a:t>fidgien</a:t>
            </a:r>
            <a:endParaRPr lang="fr-FR" sz="1200" dirty="0" smtClean="0">
              <a:solidFill>
                <a:schemeClr val="bg1"/>
              </a:solidFill>
              <a:latin typeface="Garamond" pitchFamily="18" charset="0"/>
            </a:endParaRPr>
          </a:p>
          <a:p>
            <a:pPr algn="ctr"/>
            <a:r>
              <a:rPr lang="fr-FR" sz="1200" dirty="0" smtClean="0">
                <a:solidFill>
                  <a:schemeClr val="bg1"/>
                </a:solidFill>
                <a:latin typeface="Garamond" pitchFamily="18" charset="0"/>
              </a:rPr>
              <a:t>anglais</a:t>
            </a:r>
          </a:p>
          <a:p>
            <a:pPr algn="ctr"/>
            <a:r>
              <a:rPr lang="fr-FR" sz="1200" dirty="0" smtClean="0">
                <a:solidFill>
                  <a:schemeClr val="bg1"/>
                </a:solidFill>
                <a:latin typeface="Garamond" pitchFamily="18" charset="0"/>
              </a:rPr>
              <a:t>bichlamar</a:t>
            </a:r>
          </a:p>
          <a:p>
            <a:pPr algn="ctr"/>
            <a:r>
              <a:rPr lang="fr-FR" sz="1200" dirty="0" smtClean="0">
                <a:solidFill>
                  <a:schemeClr val="bg1"/>
                </a:solidFill>
                <a:latin typeface="Garamond" pitchFamily="18" charset="0"/>
              </a:rPr>
              <a:t>français</a:t>
            </a:r>
          </a:p>
        </p:txBody>
      </p:sp>
      <p:sp>
        <p:nvSpPr>
          <p:cNvPr id="31" name="ZoneTexte 30"/>
          <p:cNvSpPr txBox="1"/>
          <p:nvPr/>
        </p:nvSpPr>
        <p:spPr>
          <a:xfrm>
            <a:off x="7236296" y="2060848"/>
            <a:ext cx="769313" cy="830997"/>
          </a:xfrm>
          <a:prstGeom prst="rect">
            <a:avLst/>
          </a:prstGeom>
          <a:noFill/>
        </p:spPr>
        <p:txBody>
          <a:bodyPr wrap="none" rtlCol="0">
            <a:spAutoFit/>
          </a:bodyPr>
          <a:lstStyle/>
          <a:p>
            <a:pPr algn="ctr"/>
            <a:r>
              <a:rPr lang="fr-FR" sz="1200" dirty="0" err="1" smtClean="0">
                <a:solidFill>
                  <a:schemeClr val="bg1"/>
                </a:solidFill>
                <a:latin typeface="Garamond" pitchFamily="18" charset="0"/>
              </a:rPr>
              <a:t>viet</a:t>
            </a:r>
            <a:endParaRPr lang="fr-FR" sz="1200" dirty="0" smtClean="0">
              <a:solidFill>
                <a:schemeClr val="bg1"/>
              </a:solidFill>
              <a:latin typeface="Garamond" pitchFamily="18" charset="0"/>
            </a:endParaRPr>
          </a:p>
          <a:p>
            <a:pPr algn="ctr"/>
            <a:r>
              <a:rPr lang="fr-FR" sz="1200" dirty="0" smtClean="0">
                <a:solidFill>
                  <a:schemeClr val="bg1"/>
                </a:solidFill>
                <a:latin typeface="Garamond" pitchFamily="18" charset="0"/>
              </a:rPr>
              <a:t>anglais</a:t>
            </a:r>
          </a:p>
          <a:p>
            <a:pPr algn="ctr"/>
            <a:r>
              <a:rPr lang="fr-FR" sz="1200" dirty="0" smtClean="0">
                <a:solidFill>
                  <a:schemeClr val="bg1"/>
                </a:solidFill>
                <a:latin typeface="Garamond" pitchFamily="18" charset="0"/>
              </a:rPr>
              <a:t>français</a:t>
            </a:r>
          </a:p>
          <a:p>
            <a:pPr algn="ctr"/>
            <a:r>
              <a:rPr lang="fr-FR" sz="1200" dirty="0" smtClean="0">
                <a:solidFill>
                  <a:schemeClr val="bg1"/>
                </a:solidFill>
                <a:latin typeface="Garamond" pitchFamily="18" charset="0"/>
              </a:rPr>
              <a:t>bichlamar</a:t>
            </a:r>
          </a:p>
        </p:txBody>
      </p:sp>
      <p:sp>
        <p:nvSpPr>
          <p:cNvPr id="32" name="ZoneTexte 31"/>
          <p:cNvSpPr txBox="1"/>
          <p:nvPr/>
        </p:nvSpPr>
        <p:spPr>
          <a:xfrm>
            <a:off x="7884368" y="1052736"/>
            <a:ext cx="401071" cy="276999"/>
          </a:xfrm>
          <a:prstGeom prst="rect">
            <a:avLst/>
          </a:prstGeom>
          <a:noFill/>
        </p:spPr>
        <p:txBody>
          <a:bodyPr wrap="none" rtlCol="0">
            <a:spAutoFit/>
          </a:bodyPr>
          <a:lstStyle/>
          <a:p>
            <a:pPr algn="ctr"/>
            <a:r>
              <a:rPr lang="fr-FR" sz="1200" dirty="0" err="1" smtClean="0">
                <a:solidFill>
                  <a:schemeClr val="bg1"/>
                </a:solidFill>
                <a:latin typeface="Garamond" pitchFamily="18" charset="0"/>
              </a:rPr>
              <a:t>viet</a:t>
            </a:r>
            <a:endParaRPr lang="fr-FR" sz="1200" dirty="0" smtClean="0">
              <a:solidFill>
                <a:schemeClr val="bg1"/>
              </a:solidFill>
              <a:latin typeface="Garamond" pitchFamily="18" charset="0"/>
            </a:endParaRPr>
          </a:p>
        </p:txBody>
      </p:sp>
      <p:sp>
        <p:nvSpPr>
          <p:cNvPr id="33" name="ZoneTexte 32"/>
          <p:cNvSpPr txBox="1"/>
          <p:nvPr/>
        </p:nvSpPr>
        <p:spPr>
          <a:xfrm>
            <a:off x="6876256" y="980728"/>
            <a:ext cx="401071" cy="276999"/>
          </a:xfrm>
          <a:prstGeom prst="rect">
            <a:avLst/>
          </a:prstGeom>
          <a:noFill/>
        </p:spPr>
        <p:txBody>
          <a:bodyPr wrap="none" rtlCol="0">
            <a:spAutoFit/>
          </a:bodyPr>
          <a:lstStyle/>
          <a:p>
            <a:pPr algn="ctr"/>
            <a:r>
              <a:rPr lang="fr-FR" sz="1200" dirty="0" err="1" smtClean="0">
                <a:solidFill>
                  <a:schemeClr val="bg1"/>
                </a:solidFill>
                <a:latin typeface="Garamond" pitchFamily="18" charset="0"/>
              </a:rPr>
              <a:t>viet</a:t>
            </a:r>
            <a:endParaRPr lang="fr-FR" sz="1200" dirty="0" smtClean="0">
              <a:solidFill>
                <a:schemeClr val="bg1"/>
              </a:solidFill>
              <a:latin typeface="Garamond" pitchFamily="18" charset="0"/>
            </a:endParaRPr>
          </a:p>
        </p:txBody>
      </p:sp>
      <p:sp>
        <p:nvSpPr>
          <p:cNvPr id="34" name="ZoneTexte 33"/>
          <p:cNvSpPr txBox="1"/>
          <p:nvPr/>
        </p:nvSpPr>
        <p:spPr>
          <a:xfrm>
            <a:off x="7740352" y="1556792"/>
            <a:ext cx="510076" cy="369332"/>
          </a:xfrm>
          <a:prstGeom prst="rect">
            <a:avLst/>
          </a:prstGeom>
          <a:noFill/>
        </p:spPr>
        <p:txBody>
          <a:bodyPr wrap="none" rtlCol="0">
            <a:spAutoFit/>
          </a:bodyPr>
          <a:lstStyle/>
          <a:p>
            <a:pPr algn="ctr"/>
            <a:r>
              <a:rPr lang="fr-FR" dirty="0" err="1" smtClean="0">
                <a:solidFill>
                  <a:schemeClr val="bg2">
                    <a:lumMod val="25000"/>
                  </a:schemeClr>
                </a:solidFill>
                <a:latin typeface="Garamond" pitchFamily="18" charset="0"/>
              </a:rPr>
              <a:t>viet</a:t>
            </a:r>
            <a:endParaRPr lang="fr-FR" dirty="0" smtClean="0">
              <a:solidFill>
                <a:schemeClr val="bg2">
                  <a:lumMod val="25000"/>
                </a:schemeClr>
              </a:solidFill>
              <a:latin typeface="Garamond" pitchFamily="18" charset="0"/>
            </a:endParaRPr>
          </a:p>
        </p:txBody>
      </p:sp>
      <p:sp>
        <p:nvSpPr>
          <p:cNvPr id="35" name="ZoneTexte 34"/>
          <p:cNvSpPr txBox="1"/>
          <p:nvPr/>
        </p:nvSpPr>
        <p:spPr>
          <a:xfrm>
            <a:off x="6804248" y="1556792"/>
            <a:ext cx="510076" cy="369332"/>
          </a:xfrm>
          <a:prstGeom prst="rect">
            <a:avLst/>
          </a:prstGeom>
          <a:noFill/>
        </p:spPr>
        <p:txBody>
          <a:bodyPr wrap="none" rtlCol="0">
            <a:spAutoFit/>
          </a:bodyPr>
          <a:lstStyle/>
          <a:p>
            <a:pPr algn="ctr"/>
            <a:r>
              <a:rPr lang="fr-FR" dirty="0" err="1" smtClean="0">
                <a:solidFill>
                  <a:schemeClr val="bg2">
                    <a:lumMod val="25000"/>
                  </a:schemeClr>
                </a:solidFill>
                <a:latin typeface="Garamond" pitchFamily="18" charset="0"/>
              </a:rPr>
              <a:t>viet</a:t>
            </a:r>
            <a:endParaRPr lang="fr-FR" dirty="0" smtClean="0">
              <a:solidFill>
                <a:schemeClr val="bg2">
                  <a:lumMod val="25000"/>
                </a:schemeClr>
              </a:solidFill>
              <a:latin typeface="Garamond" pitchFamily="18" charset="0"/>
            </a:endParaRPr>
          </a:p>
        </p:txBody>
      </p:sp>
      <p:sp>
        <p:nvSpPr>
          <p:cNvPr id="36" name="Rectangle à coins arrondis 35"/>
          <p:cNvSpPr/>
          <p:nvPr/>
        </p:nvSpPr>
        <p:spPr>
          <a:xfrm>
            <a:off x="323528" y="620688"/>
            <a:ext cx="4176464" cy="1008112"/>
          </a:xfrm>
          <a:prstGeom prst="roundRect">
            <a:avLst/>
          </a:prstGeom>
          <a:solidFill>
            <a:schemeClr val="accent5">
              <a:lumMod val="20000"/>
              <a:lumOff val="80000"/>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36"/>
          <p:cNvSpPr txBox="1"/>
          <p:nvPr/>
        </p:nvSpPr>
        <p:spPr>
          <a:xfrm>
            <a:off x="611560" y="332656"/>
            <a:ext cx="1425390" cy="307777"/>
          </a:xfrm>
          <a:prstGeom prst="rect">
            <a:avLst/>
          </a:prstGeom>
          <a:noFill/>
        </p:spPr>
        <p:txBody>
          <a:bodyPr wrap="none" rtlCol="0">
            <a:spAutoFit/>
          </a:bodyPr>
          <a:lstStyle/>
          <a:p>
            <a:r>
              <a:rPr lang="fr-FR" sz="1400" dirty="0" smtClean="0">
                <a:latin typeface="Aharoni" pitchFamily="2" charset="-79"/>
                <a:cs typeface="Aharoni" pitchFamily="2" charset="-79"/>
              </a:rPr>
              <a:t>Tonga  </a:t>
            </a:r>
            <a:r>
              <a:rPr lang="fr-FR" sz="1400" dirty="0" err="1" smtClean="0">
                <a:latin typeface="Aharoni" pitchFamily="2" charset="-79"/>
                <a:cs typeface="Aharoni" pitchFamily="2" charset="-79"/>
              </a:rPr>
              <a:t>Vava’u</a:t>
            </a:r>
            <a:endParaRPr lang="fr-FR" sz="1400" dirty="0">
              <a:latin typeface="Aharoni" pitchFamily="2" charset="-79"/>
              <a:cs typeface="Aharoni" pitchFamily="2" charset="-79"/>
            </a:endParaRPr>
          </a:p>
        </p:txBody>
      </p:sp>
      <p:sp>
        <p:nvSpPr>
          <p:cNvPr id="38" name="Rectangle à coins arrondis 37"/>
          <p:cNvSpPr/>
          <p:nvPr/>
        </p:nvSpPr>
        <p:spPr>
          <a:xfrm>
            <a:off x="323528" y="1700808"/>
            <a:ext cx="4248472" cy="1296144"/>
          </a:xfrm>
          <a:prstGeom prst="roundRect">
            <a:avLst/>
          </a:prstGeom>
          <a:solidFill>
            <a:schemeClr val="accent3">
              <a:lumMod val="40000"/>
              <a:lumOff val="60000"/>
              <a:alpha val="2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ZoneTexte 38"/>
          <p:cNvSpPr txBox="1"/>
          <p:nvPr/>
        </p:nvSpPr>
        <p:spPr>
          <a:xfrm>
            <a:off x="1835696" y="1700808"/>
            <a:ext cx="1093569" cy="738664"/>
          </a:xfrm>
          <a:prstGeom prst="rect">
            <a:avLst/>
          </a:prstGeom>
          <a:noFill/>
        </p:spPr>
        <p:txBody>
          <a:bodyPr wrap="none" rtlCol="0">
            <a:spAutoFit/>
          </a:bodyPr>
          <a:lstStyle/>
          <a:p>
            <a:pPr algn="ctr"/>
            <a:r>
              <a:rPr lang="fr-FR" sz="1400" dirty="0" err="1" smtClean="0">
                <a:latin typeface="Aharoni" pitchFamily="2" charset="-79"/>
                <a:cs typeface="Aharoni" pitchFamily="2" charset="-79"/>
              </a:rPr>
              <a:t>Vava’u</a:t>
            </a:r>
            <a:endParaRPr lang="fr-FR" sz="1400" dirty="0" smtClean="0">
              <a:latin typeface="Aharoni" pitchFamily="2" charset="-79"/>
              <a:cs typeface="Aharoni" pitchFamily="2" charset="-79"/>
            </a:endParaRPr>
          </a:p>
          <a:p>
            <a:pPr algn="ctr"/>
            <a:r>
              <a:rPr lang="fr-FR" sz="1400" dirty="0" err="1" smtClean="0">
                <a:latin typeface="Aharoni" pitchFamily="2" charset="-79"/>
                <a:cs typeface="Aharoni" pitchFamily="2" charset="-79"/>
              </a:rPr>
              <a:t>Tongatapu</a:t>
            </a:r>
            <a:endParaRPr lang="fr-FR" sz="1400" dirty="0" smtClean="0">
              <a:latin typeface="Aharoni" pitchFamily="2" charset="-79"/>
              <a:cs typeface="Aharoni" pitchFamily="2" charset="-79"/>
            </a:endParaRPr>
          </a:p>
          <a:p>
            <a:pPr algn="ctr"/>
            <a:r>
              <a:rPr lang="fr-FR" sz="1400" dirty="0" smtClean="0">
                <a:latin typeface="Aharoni" pitchFamily="2" charset="-79"/>
                <a:cs typeface="Aharoni" pitchFamily="2" charset="-79"/>
              </a:rPr>
              <a:t>Tonga</a:t>
            </a:r>
            <a:endParaRPr lang="fr-FR" sz="1400" dirty="0">
              <a:latin typeface="Aharoni" pitchFamily="2" charset="-79"/>
              <a:cs typeface="Aharoni" pitchFamily="2" charset="-79"/>
            </a:endParaRPr>
          </a:p>
        </p:txBody>
      </p:sp>
      <p:sp>
        <p:nvSpPr>
          <p:cNvPr id="40" name="Rectangle à coins arrondis 39"/>
          <p:cNvSpPr/>
          <p:nvPr/>
        </p:nvSpPr>
        <p:spPr>
          <a:xfrm>
            <a:off x="4572000" y="620688"/>
            <a:ext cx="1944216" cy="1008112"/>
          </a:xfrm>
          <a:prstGeom prst="roundRect">
            <a:avLst/>
          </a:prstGeom>
          <a:solidFill>
            <a:schemeClr val="tx2">
              <a:lumMod val="60000"/>
              <a:lumOff val="40000"/>
              <a:alpha val="19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à coins arrondis 41"/>
          <p:cNvSpPr/>
          <p:nvPr/>
        </p:nvSpPr>
        <p:spPr>
          <a:xfrm>
            <a:off x="6588224" y="620688"/>
            <a:ext cx="2160240" cy="1008112"/>
          </a:xfrm>
          <a:prstGeom prst="roundRect">
            <a:avLst/>
          </a:prstGeom>
          <a:solidFill>
            <a:schemeClr val="bg1">
              <a:lumMod val="65000"/>
              <a:alpha val="19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ZoneTexte 42"/>
          <p:cNvSpPr txBox="1"/>
          <p:nvPr/>
        </p:nvSpPr>
        <p:spPr>
          <a:xfrm>
            <a:off x="4644008" y="332656"/>
            <a:ext cx="415498" cy="307777"/>
          </a:xfrm>
          <a:prstGeom prst="rect">
            <a:avLst/>
          </a:prstGeom>
          <a:noFill/>
        </p:spPr>
        <p:txBody>
          <a:bodyPr wrap="none" rtlCol="0">
            <a:spAutoFit/>
          </a:bodyPr>
          <a:lstStyle/>
          <a:p>
            <a:r>
              <a:rPr lang="fr-FR" sz="1400" dirty="0" smtClean="0">
                <a:latin typeface="Aharoni" pitchFamily="2" charset="-79"/>
                <a:cs typeface="Aharoni" pitchFamily="2" charset="-79"/>
              </a:rPr>
              <a:t>Fiji</a:t>
            </a:r>
            <a:endParaRPr lang="fr-FR" sz="1400" dirty="0">
              <a:latin typeface="Aharoni" pitchFamily="2" charset="-79"/>
              <a:cs typeface="Aharoni" pitchFamily="2" charset="-79"/>
            </a:endParaRPr>
          </a:p>
        </p:txBody>
      </p:sp>
      <p:sp>
        <p:nvSpPr>
          <p:cNvPr id="44" name="ZoneTexte 43"/>
          <p:cNvSpPr txBox="1"/>
          <p:nvPr/>
        </p:nvSpPr>
        <p:spPr>
          <a:xfrm>
            <a:off x="6660232" y="332656"/>
            <a:ext cx="893193" cy="307777"/>
          </a:xfrm>
          <a:prstGeom prst="rect">
            <a:avLst/>
          </a:prstGeom>
          <a:noFill/>
        </p:spPr>
        <p:txBody>
          <a:bodyPr wrap="none" rtlCol="0">
            <a:spAutoFit/>
          </a:bodyPr>
          <a:lstStyle/>
          <a:p>
            <a:r>
              <a:rPr lang="fr-FR" sz="1400" dirty="0" smtClean="0">
                <a:latin typeface="Aharoni" pitchFamily="2" charset="-79"/>
                <a:cs typeface="Aharoni" pitchFamily="2" charset="-79"/>
              </a:rPr>
              <a:t>Vietnam</a:t>
            </a:r>
            <a:endParaRPr lang="fr-FR" sz="1400" dirty="0">
              <a:latin typeface="Aharoni" pitchFamily="2" charset="-79"/>
              <a:cs typeface="Aharoni" pitchFamily="2" charset="-79"/>
            </a:endParaRPr>
          </a:p>
        </p:txBody>
      </p:sp>
      <p:sp>
        <p:nvSpPr>
          <p:cNvPr id="45" name="Rectangle à coins arrondis 44"/>
          <p:cNvSpPr/>
          <p:nvPr/>
        </p:nvSpPr>
        <p:spPr>
          <a:xfrm>
            <a:off x="4644008" y="1700808"/>
            <a:ext cx="4104456" cy="1296144"/>
          </a:xfrm>
          <a:prstGeom prst="roundRect">
            <a:avLst/>
          </a:prstGeom>
          <a:solidFill>
            <a:schemeClr val="accent3">
              <a:lumMod val="40000"/>
              <a:lumOff val="60000"/>
              <a:alpha val="2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ZoneTexte 46"/>
          <p:cNvSpPr txBox="1"/>
          <p:nvPr/>
        </p:nvSpPr>
        <p:spPr>
          <a:xfrm>
            <a:off x="6156176" y="1844824"/>
            <a:ext cx="907621" cy="523220"/>
          </a:xfrm>
          <a:prstGeom prst="rect">
            <a:avLst/>
          </a:prstGeom>
          <a:noFill/>
        </p:spPr>
        <p:txBody>
          <a:bodyPr wrap="none" rtlCol="0">
            <a:spAutoFit/>
          </a:bodyPr>
          <a:lstStyle/>
          <a:p>
            <a:pPr algn="ctr"/>
            <a:r>
              <a:rPr lang="fr-FR" sz="1400" dirty="0" smtClean="0">
                <a:latin typeface="Aharoni" pitchFamily="2" charset="-79"/>
                <a:cs typeface="Aharoni" pitchFamily="2" charset="-79"/>
              </a:rPr>
              <a:t>Vanuatu</a:t>
            </a:r>
          </a:p>
          <a:p>
            <a:pPr algn="ctr"/>
            <a:r>
              <a:rPr lang="fr-FR" sz="1400" dirty="0" smtClean="0">
                <a:latin typeface="Aharoni" pitchFamily="2" charset="-79"/>
                <a:cs typeface="Aharoni" pitchFamily="2" charset="-79"/>
              </a:rPr>
              <a:t>Fiji</a:t>
            </a:r>
            <a:endParaRPr lang="fr-FR" sz="1400" dirty="0">
              <a:latin typeface="Aharoni" pitchFamily="2" charset="-79"/>
              <a:cs typeface="Aharoni" pitchFamily="2" charset="-79"/>
            </a:endParaRPr>
          </a:p>
        </p:txBody>
      </p:sp>
      <p:sp>
        <p:nvSpPr>
          <p:cNvPr id="49" name="Rectangle à coins arrondis 48"/>
          <p:cNvSpPr/>
          <p:nvPr/>
        </p:nvSpPr>
        <p:spPr>
          <a:xfrm>
            <a:off x="323528" y="3068960"/>
            <a:ext cx="8496944" cy="3528392"/>
          </a:xfrm>
          <a:prstGeom prst="roundRect">
            <a:avLst/>
          </a:prstGeom>
          <a:solidFill>
            <a:schemeClr val="accent2">
              <a:lumMod val="75000"/>
              <a:alpha val="17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ZoneTexte 49"/>
          <p:cNvSpPr txBox="1"/>
          <p:nvPr/>
        </p:nvSpPr>
        <p:spPr>
          <a:xfrm>
            <a:off x="899592" y="6165304"/>
            <a:ext cx="1827744" cy="307777"/>
          </a:xfrm>
          <a:prstGeom prst="rect">
            <a:avLst/>
          </a:prstGeom>
          <a:noFill/>
        </p:spPr>
        <p:txBody>
          <a:bodyPr wrap="none" rtlCol="0">
            <a:spAutoFit/>
          </a:bodyPr>
          <a:lstStyle/>
          <a:p>
            <a:r>
              <a:rPr lang="fr-FR" sz="1400" dirty="0" smtClean="0">
                <a:latin typeface="Aharoni" pitchFamily="2" charset="-79"/>
                <a:cs typeface="Aharoni" pitchFamily="2" charset="-79"/>
              </a:rPr>
              <a:t>Nouvelle-Calédonie</a:t>
            </a:r>
            <a:endParaRPr lang="fr-FR" sz="1400"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098" name="Picture 2" descr="E:\photo terrain\lagon4.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588" y="0"/>
            <a:ext cx="9182588" cy="6887495"/>
          </a:xfrm>
          <a:prstGeom prst="rect">
            <a:avLst/>
          </a:prstGeom>
          <a:noFill/>
          <a:extLst>
            <a:ext uri="{909E8E84-426E-40DD-AFC4-6F175D3DCCD1}">
              <a14:hiddenFill xmlns="" xmlns:a14="http://schemas.microsoft.com/office/drawing/2010/main">
                <a:solidFill>
                  <a:srgbClr val="FFFFFF"/>
                </a:solidFill>
              </a14:hiddenFill>
            </a:ext>
          </a:extLst>
        </p:spPr>
      </p:pic>
      <p:sp>
        <p:nvSpPr>
          <p:cNvPr id="5" name="ZoneTexte 4"/>
          <p:cNvSpPr txBox="1"/>
          <p:nvPr/>
        </p:nvSpPr>
        <p:spPr>
          <a:xfrm>
            <a:off x="179512" y="404664"/>
            <a:ext cx="5381601" cy="1785104"/>
          </a:xfrm>
          <a:prstGeom prst="rect">
            <a:avLst/>
          </a:prstGeom>
          <a:noFill/>
        </p:spPr>
        <p:txBody>
          <a:bodyPr wrap="none" rtlCol="0">
            <a:spAutoFit/>
          </a:bodyPr>
          <a:lstStyle/>
          <a:p>
            <a:r>
              <a:rPr lang="fr-FR" sz="2800" b="1" dirty="0" smtClean="0">
                <a:solidFill>
                  <a:schemeClr val="bg1">
                    <a:lumMod val="85000"/>
                  </a:schemeClr>
                </a:solidFill>
                <a:latin typeface="Garamond" pitchFamily="18" charset="0"/>
              </a:rPr>
              <a:t>Pensée archipélagique </a:t>
            </a:r>
          </a:p>
          <a:p>
            <a:r>
              <a:rPr lang="fr-FR" sz="2800" b="1" dirty="0" smtClean="0">
                <a:solidFill>
                  <a:schemeClr val="bg1">
                    <a:lumMod val="85000"/>
                  </a:schemeClr>
                </a:solidFill>
                <a:latin typeface="Garamond" pitchFamily="18" charset="0"/>
              </a:rPr>
              <a:t>avec la beauté comme connivence</a:t>
            </a:r>
          </a:p>
          <a:p>
            <a:endParaRPr lang="fr-FR" dirty="0" smtClean="0"/>
          </a:p>
          <a:p>
            <a:pPr algn="r"/>
            <a:r>
              <a:rPr lang="fr-FR" dirty="0" smtClean="0">
                <a:solidFill>
                  <a:schemeClr val="bg1">
                    <a:lumMod val="85000"/>
                  </a:schemeClr>
                </a:solidFill>
              </a:rPr>
              <a:t>Edouard Glissant</a:t>
            </a:r>
          </a:p>
          <a:p>
            <a:endParaRPr lang="fr-FR" dirty="0"/>
          </a:p>
        </p:txBody>
      </p:sp>
      <p:sp>
        <p:nvSpPr>
          <p:cNvPr id="6" name="ZoneTexte 5"/>
          <p:cNvSpPr txBox="1"/>
          <p:nvPr/>
        </p:nvSpPr>
        <p:spPr>
          <a:xfrm>
            <a:off x="4211960" y="3789040"/>
            <a:ext cx="5148012" cy="1200329"/>
          </a:xfrm>
          <a:prstGeom prst="rect">
            <a:avLst/>
          </a:prstGeom>
          <a:noFill/>
        </p:spPr>
        <p:txBody>
          <a:bodyPr wrap="none" rtlCol="0">
            <a:spAutoFit/>
          </a:bodyPr>
          <a:lstStyle/>
          <a:p>
            <a:pPr algn="ctr"/>
            <a:r>
              <a:rPr lang="fr-FR" sz="3600" b="1" dirty="0" smtClean="0">
                <a:solidFill>
                  <a:schemeClr val="accent5">
                    <a:lumMod val="40000"/>
                    <a:lumOff val="60000"/>
                  </a:schemeClr>
                </a:solidFill>
                <a:latin typeface="Garamond" pitchFamily="18" charset="0"/>
              </a:rPr>
              <a:t>Merci de votre attention</a:t>
            </a:r>
          </a:p>
          <a:p>
            <a:endParaRPr lang="fr-FR" sz="3600" dirty="0"/>
          </a:p>
        </p:txBody>
      </p:sp>
    </p:spTree>
    <p:extLst>
      <p:ext uri="{BB962C8B-B14F-4D97-AF65-F5344CB8AC3E}">
        <p14:creationId xmlns="" xmlns:p14="http://schemas.microsoft.com/office/powerpoint/2010/main" val="7847759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0" y="0"/>
            <a:ext cx="9144000" cy="1362456"/>
          </a:xfrm>
        </p:spPr>
        <p:txBody>
          <a:bodyPr/>
          <a:lstStyle/>
          <a:p>
            <a:pPr algn="ctr"/>
            <a:r>
              <a:rPr lang="fr-FR" dirty="0" smtClean="0"/>
              <a:t>contexte</a:t>
            </a:r>
            <a:endParaRPr lang="fr-FR" dirty="0"/>
          </a:p>
        </p:txBody>
      </p:sp>
      <p:sp>
        <p:nvSpPr>
          <p:cNvPr id="5" name="Espace réservé du texte 4"/>
          <p:cNvSpPr>
            <a:spLocks noGrp="1"/>
          </p:cNvSpPr>
          <p:nvPr>
            <p:ph type="body" idx="1"/>
          </p:nvPr>
        </p:nvSpPr>
        <p:spPr>
          <a:xfrm>
            <a:off x="467544" y="1988840"/>
            <a:ext cx="8064896" cy="3744416"/>
          </a:xfrm>
        </p:spPr>
        <p:txBody>
          <a:bodyPr>
            <a:normAutofit/>
          </a:bodyPr>
          <a:lstStyle/>
          <a:p>
            <a:pPr algn="just"/>
            <a:r>
              <a:rPr lang="fr-FR" sz="2400" dirty="0" smtClean="0"/>
              <a:t>La Nouvelle-Calédonie est un archipel situé dans la zone intertropicale du Pacifique </a:t>
            </a:r>
            <a:r>
              <a:rPr lang="fr-FR" sz="2400" dirty="0" smtClean="0"/>
              <a:t>Sud</a:t>
            </a:r>
            <a:r>
              <a:rPr lang="fr-FR" sz="2400" dirty="0" smtClean="0"/>
              <a:t>. </a:t>
            </a:r>
            <a:endParaRPr lang="fr-FR" sz="2400" dirty="0" smtClean="0"/>
          </a:p>
          <a:p>
            <a:pPr algn="just"/>
            <a:endParaRPr lang="fr-FR" sz="2400" dirty="0" smtClean="0"/>
          </a:p>
          <a:p>
            <a:pPr algn="just"/>
            <a:r>
              <a:rPr lang="fr-FR" sz="2400" dirty="0" smtClean="0"/>
              <a:t>Ce </a:t>
            </a:r>
            <a:r>
              <a:rPr lang="fr-FR" sz="2400" dirty="0" smtClean="0"/>
              <a:t>territoire français, ancienne colonie de peuplement et terre de bagne est engagé dans un processus de décolonisation unique en son genre, encadré par les Accords de Nouméa signés en   1998  entre les représentants des  kanaks indépendantistes, des caldoches loyalistes et de l’Etat français, garant du processus. </a:t>
            </a:r>
            <a:endParaRPr lang="fr-FR"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MERCPACI1 asie.gif"/>
          <p:cNvPicPr>
            <a:picLocks noChangeAspect="1"/>
          </p:cNvPicPr>
          <p:nvPr/>
        </p:nvPicPr>
        <p:blipFill>
          <a:blip r:embed="rId3" cstate="print"/>
          <a:stretch>
            <a:fillRect/>
          </a:stretch>
        </p:blipFill>
        <p:spPr>
          <a:xfrm>
            <a:off x="0" y="0"/>
            <a:ext cx="9704256" cy="6858000"/>
          </a:xfrm>
          <a:prstGeom prst="rect">
            <a:avLst/>
          </a:prstGeom>
        </p:spPr>
      </p:pic>
      <p:sp>
        <p:nvSpPr>
          <p:cNvPr id="7" name="Ellipse 6"/>
          <p:cNvSpPr/>
          <p:nvPr/>
        </p:nvSpPr>
        <p:spPr>
          <a:xfrm>
            <a:off x="4572000" y="4869160"/>
            <a:ext cx="144016" cy="1440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avec flèche 7"/>
          <p:cNvCxnSpPr/>
          <p:nvPr/>
        </p:nvCxnSpPr>
        <p:spPr>
          <a:xfrm flipH="1">
            <a:off x="4644008" y="4869160"/>
            <a:ext cx="1440160" cy="72008"/>
          </a:xfrm>
          <a:prstGeom prst="straightConnector1">
            <a:avLst/>
          </a:prstGeom>
          <a:ln w="254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V="1">
            <a:off x="4355976" y="4941168"/>
            <a:ext cx="288032" cy="288032"/>
          </a:xfrm>
          <a:prstGeom prst="straightConnector1">
            <a:avLst/>
          </a:prstGeom>
          <a:ln w="254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H="1" flipV="1">
            <a:off x="4644008" y="4941168"/>
            <a:ext cx="288032" cy="432048"/>
          </a:xfrm>
          <a:prstGeom prst="straightConnector1">
            <a:avLst/>
          </a:prstGeom>
          <a:ln w="254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a:off x="611560" y="2996952"/>
            <a:ext cx="3384376" cy="360040"/>
          </a:xfrm>
          <a:prstGeom prst="straightConnector1">
            <a:avLst/>
          </a:prstGeom>
          <a:ln w="254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a:endCxn id="7" idx="0"/>
          </p:cNvCxnSpPr>
          <p:nvPr/>
        </p:nvCxnSpPr>
        <p:spPr>
          <a:xfrm>
            <a:off x="3995936" y="3356992"/>
            <a:ext cx="648072" cy="1512168"/>
          </a:xfrm>
          <a:prstGeom prst="straightConnector1">
            <a:avLst/>
          </a:prstGeom>
          <a:ln w="254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flipH="1">
            <a:off x="4932040" y="2996952"/>
            <a:ext cx="1512168" cy="2448272"/>
          </a:xfrm>
          <a:prstGeom prst="straightConnector1">
            <a:avLst/>
          </a:prstGeom>
          <a:ln w="2540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a:off x="5868144" y="4653136"/>
            <a:ext cx="489236" cy="246221"/>
          </a:xfrm>
          <a:prstGeom prst="rect">
            <a:avLst/>
          </a:prstGeom>
          <a:noFill/>
        </p:spPr>
        <p:txBody>
          <a:bodyPr wrap="none" rtlCol="0">
            <a:spAutoFit/>
          </a:bodyPr>
          <a:lstStyle/>
          <a:p>
            <a:r>
              <a:rPr lang="fr-FR" sz="1000" b="1" dirty="0" smtClean="0"/>
              <a:t>Tahiti</a:t>
            </a:r>
            <a:endParaRPr lang="fr-FR" sz="1000" b="1" dirty="0"/>
          </a:p>
        </p:txBody>
      </p:sp>
      <p:sp>
        <p:nvSpPr>
          <p:cNvPr id="32" name="ZoneTexte 31"/>
          <p:cNvSpPr txBox="1"/>
          <p:nvPr/>
        </p:nvSpPr>
        <p:spPr>
          <a:xfrm>
            <a:off x="4716016" y="5373216"/>
            <a:ext cx="1120820" cy="246221"/>
          </a:xfrm>
          <a:prstGeom prst="rect">
            <a:avLst/>
          </a:prstGeom>
          <a:noFill/>
        </p:spPr>
        <p:txBody>
          <a:bodyPr wrap="none" rtlCol="0">
            <a:spAutoFit/>
          </a:bodyPr>
          <a:lstStyle/>
          <a:p>
            <a:r>
              <a:rPr lang="fr-FR" sz="1000" b="1" dirty="0" smtClean="0"/>
              <a:t>Nouvelle-Zélande</a:t>
            </a:r>
            <a:endParaRPr lang="fr-FR" sz="1000" b="1" dirty="0"/>
          </a:p>
        </p:txBody>
      </p:sp>
      <p:sp>
        <p:nvSpPr>
          <p:cNvPr id="33" name="ZoneTexte 32"/>
          <p:cNvSpPr txBox="1"/>
          <p:nvPr/>
        </p:nvSpPr>
        <p:spPr>
          <a:xfrm>
            <a:off x="3707904" y="5085184"/>
            <a:ext cx="1117614" cy="400110"/>
          </a:xfrm>
          <a:prstGeom prst="rect">
            <a:avLst/>
          </a:prstGeom>
          <a:noFill/>
        </p:spPr>
        <p:txBody>
          <a:bodyPr wrap="none" rtlCol="0">
            <a:spAutoFit/>
          </a:bodyPr>
          <a:lstStyle/>
          <a:p>
            <a:pPr algn="ctr"/>
            <a:r>
              <a:rPr lang="fr-FR" sz="1000" b="1" dirty="0" smtClean="0"/>
              <a:t>Australie</a:t>
            </a:r>
          </a:p>
          <a:p>
            <a:pPr algn="ctr"/>
            <a:r>
              <a:rPr lang="fr-FR" sz="1000" b="1" dirty="0" smtClean="0"/>
              <a:t>Sydney/ Brisbane</a:t>
            </a:r>
            <a:endParaRPr lang="fr-FR" sz="1000" b="1" dirty="0"/>
          </a:p>
        </p:txBody>
      </p:sp>
      <p:sp>
        <p:nvSpPr>
          <p:cNvPr id="34" name="ZoneTexte 33"/>
          <p:cNvSpPr txBox="1"/>
          <p:nvPr/>
        </p:nvSpPr>
        <p:spPr>
          <a:xfrm>
            <a:off x="3851920" y="3140968"/>
            <a:ext cx="915635" cy="400110"/>
          </a:xfrm>
          <a:prstGeom prst="rect">
            <a:avLst/>
          </a:prstGeom>
          <a:noFill/>
        </p:spPr>
        <p:txBody>
          <a:bodyPr wrap="none" rtlCol="0">
            <a:spAutoFit/>
          </a:bodyPr>
          <a:lstStyle/>
          <a:p>
            <a:pPr algn="ctr"/>
            <a:r>
              <a:rPr lang="fr-FR" sz="1000" b="1" dirty="0" smtClean="0"/>
              <a:t>Japon</a:t>
            </a:r>
          </a:p>
          <a:p>
            <a:pPr algn="ctr"/>
            <a:r>
              <a:rPr lang="fr-FR" sz="1000" b="1" dirty="0" smtClean="0"/>
              <a:t>Osaka /Tokyo</a:t>
            </a:r>
            <a:endParaRPr lang="fr-FR" sz="1000" b="1" dirty="0"/>
          </a:p>
        </p:txBody>
      </p:sp>
      <p:sp>
        <p:nvSpPr>
          <p:cNvPr id="35" name="ZoneTexte 34"/>
          <p:cNvSpPr txBox="1"/>
          <p:nvPr/>
        </p:nvSpPr>
        <p:spPr>
          <a:xfrm>
            <a:off x="395536" y="2636912"/>
            <a:ext cx="562975" cy="246221"/>
          </a:xfrm>
          <a:prstGeom prst="rect">
            <a:avLst/>
          </a:prstGeom>
          <a:noFill/>
        </p:spPr>
        <p:txBody>
          <a:bodyPr wrap="none" rtlCol="0">
            <a:spAutoFit/>
          </a:bodyPr>
          <a:lstStyle/>
          <a:p>
            <a:pPr algn="ctr"/>
            <a:r>
              <a:rPr lang="fr-FR" sz="1000" b="1" dirty="0" smtClean="0"/>
              <a:t>Europe</a:t>
            </a:r>
            <a:endParaRPr lang="fr-FR" sz="1000" b="1" dirty="0"/>
          </a:p>
        </p:txBody>
      </p:sp>
      <p:sp>
        <p:nvSpPr>
          <p:cNvPr id="36" name="ZoneTexte 35"/>
          <p:cNvSpPr txBox="1"/>
          <p:nvPr/>
        </p:nvSpPr>
        <p:spPr>
          <a:xfrm>
            <a:off x="5796136" y="2852936"/>
            <a:ext cx="1172116" cy="246221"/>
          </a:xfrm>
          <a:prstGeom prst="rect">
            <a:avLst/>
          </a:prstGeom>
          <a:noFill/>
        </p:spPr>
        <p:txBody>
          <a:bodyPr wrap="none" rtlCol="0">
            <a:spAutoFit/>
          </a:bodyPr>
          <a:lstStyle/>
          <a:p>
            <a:pPr algn="ctr"/>
            <a:r>
              <a:rPr lang="fr-FR" sz="1000" b="1" dirty="0" smtClean="0"/>
              <a:t>Amérique du Nord</a:t>
            </a:r>
            <a:endParaRPr lang="fr-FR" sz="1000" b="1" dirty="0"/>
          </a:p>
        </p:txBody>
      </p:sp>
      <p:sp>
        <p:nvSpPr>
          <p:cNvPr id="37" name="ZoneTexte 36"/>
          <p:cNvSpPr txBox="1"/>
          <p:nvPr/>
        </p:nvSpPr>
        <p:spPr>
          <a:xfrm>
            <a:off x="5004048" y="4797152"/>
            <a:ext cx="184731" cy="369332"/>
          </a:xfrm>
          <a:prstGeom prst="rect">
            <a:avLst/>
          </a:prstGeom>
          <a:noFill/>
        </p:spPr>
        <p:txBody>
          <a:bodyPr wrap="none" rtlCol="0">
            <a:spAutoFit/>
          </a:bodyPr>
          <a:lstStyle/>
          <a:p>
            <a:endParaRPr lang="fr-FR" dirty="0"/>
          </a:p>
        </p:txBody>
      </p:sp>
      <p:sp>
        <p:nvSpPr>
          <p:cNvPr id="38" name="ZoneTexte 37"/>
          <p:cNvSpPr txBox="1"/>
          <p:nvPr/>
        </p:nvSpPr>
        <p:spPr>
          <a:xfrm>
            <a:off x="3995936" y="3933056"/>
            <a:ext cx="343364" cy="276999"/>
          </a:xfrm>
          <a:prstGeom prst="rect">
            <a:avLst/>
          </a:prstGeom>
          <a:noFill/>
        </p:spPr>
        <p:txBody>
          <a:bodyPr wrap="none" rtlCol="0">
            <a:spAutoFit/>
          </a:bodyPr>
          <a:lstStyle/>
          <a:p>
            <a:r>
              <a:rPr lang="fr-FR" sz="1200" b="1" dirty="0" smtClean="0"/>
              <a:t>9h</a:t>
            </a:r>
            <a:endParaRPr lang="fr-FR" sz="1200" b="1" dirty="0"/>
          </a:p>
        </p:txBody>
      </p:sp>
      <p:sp>
        <p:nvSpPr>
          <p:cNvPr id="39" name="ZoneTexte 38"/>
          <p:cNvSpPr txBox="1"/>
          <p:nvPr/>
        </p:nvSpPr>
        <p:spPr>
          <a:xfrm>
            <a:off x="4211960" y="4941168"/>
            <a:ext cx="343364" cy="276999"/>
          </a:xfrm>
          <a:prstGeom prst="rect">
            <a:avLst/>
          </a:prstGeom>
          <a:noFill/>
        </p:spPr>
        <p:txBody>
          <a:bodyPr wrap="none" rtlCol="0">
            <a:spAutoFit/>
          </a:bodyPr>
          <a:lstStyle/>
          <a:p>
            <a:r>
              <a:rPr lang="fr-FR" sz="1200" b="1" dirty="0" smtClean="0"/>
              <a:t>3h</a:t>
            </a:r>
            <a:endParaRPr lang="fr-FR" sz="1200" b="1" dirty="0"/>
          </a:p>
        </p:txBody>
      </p:sp>
      <p:sp>
        <p:nvSpPr>
          <p:cNvPr id="40" name="ZoneTexte 39"/>
          <p:cNvSpPr txBox="1"/>
          <p:nvPr/>
        </p:nvSpPr>
        <p:spPr>
          <a:xfrm>
            <a:off x="4716016" y="5013176"/>
            <a:ext cx="343364" cy="276999"/>
          </a:xfrm>
          <a:prstGeom prst="rect">
            <a:avLst/>
          </a:prstGeom>
          <a:noFill/>
        </p:spPr>
        <p:txBody>
          <a:bodyPr wrap="none" rtlCol="0">
            <a:spAutoFit/>
          </a:bodyPr>
          <a:lstStyle/>
          <a:p>
            <a:r>
              <a:rPr lang="fr-FR" sz="1200" b="1" dirty="0" smtClean="0"/>
              <a:t>3h</a:t>
            </a:r>
            <a:endParaRPr lang="fr-FR" sz="1200" b="1" dirty="0"/>
          </a:p>
        </p:txBody>
      </p:sp>
      <p:sp>
        <p:nvSpPr>
          <p:cNvPr id="41" name="ZoneTexte 40"/>
          <p:cNvSpPr txBox="1"/>
          <p:nvPr/>
        </p:nvSpPr>
        <p:spPr>
          <a:xfrm>
            <a:off x="5436096" y="3933056"/>
            <a:ext cx="425116" cy="276999"/>
          </a:xfrm>
          <a:prstGeom prst="rect">
            <a:avLst/>
          </a:prstGeom>
          <a:noFill/>
        </p:spPr>
        <p:txBody>
          <a:bodyPr wrap="none" rtlCol="0">
            <a:spAutoFit/>
          </a:bodyPr>
          <a:lstStyle/>
          <a:p>
            <a:r>
              <a:rPr lang="fr-FR" sz="1200" b="1" dirty="0" smtClean="0"/>
              <a:t>12h</a:t>
            </a:r>
            <a:endParaRPr lang="fr-FR" sz="1200" b="1" dirty="0"/>
          </a:p>
        </p:txBody>
      </p:sp>
      <p:sp>
        <p:nvSpPr>
          <p:cNvPr id="42" name="ZoneTexte 41"/>
          <p:cNvSpPr txBox="1"/>
          <p:nvPr/>
        </p:nvSpPr>
        <p:spPr>
          <a:xfrm>
            <a:off x="2627784" y="2996952"/>
            <a:ext cx="425116" cy="276999"/>
          </a:xfrm>
          <a:prstGeom prst="rect">
            <a:avLst/>
          </a:prstGeom>
          <a:noFill/>
        </p:spPr>
        <p:txBody>
          <a:bodyPr wrap="none" rtlCol="0">
            <a:spAutoFit/>
          </a:bodyPr>
          <a:lstStyle/>
          <a:p>
            <a:r>
              <a:rPr lang="fr-FR" sz="1200" b="1" dirty="0" smtClean="0"/>
              <a:t>11h</a:t>
            </a:r>
            <a:endParaRPr lang="fr-FR" sz="1200" b="1" dirty="0"/>
          </a:p>
        </p:txBody>
      </p:sp>
      <p:cxnSp>
        <p:nvCxnSpPr>
          <p:cNvPr id="43" name="Connecteur droit avec flèche 42"/>
          <p:cNvCxnSpPr/>
          <p:nvPr/>
        </p:nvCxnSpPr>
        <p:spPr>
          <a:xfrm>
            <a:off x="3635896" y="3284984"/>
            <a:ext cx="1120140" cy="1808584"/>
          </a:xfrm>
          <a:prstGeom prst="straightConnector1">
            <a:avLst/>
          </a:prstGeom>
          <a:ln w="2540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3347864" y="2924944"/>
            <a:ext cx="504056" cy="400110"/>
          </a:xfrm>
          <a:prstGeom prst="rect">
            <a:avLst/>
          </a:prstGeom>
        </p:spPr>
        <p:txBody>
          <a:bodyPr wrap="square">
            <a:spAutoFit/>
          </a:bodyPr>
          <a:lstStyle/>
          <a:p>
            <a:pPr algn="ctr"/>
            <a:r>
              <a:rPr lang="fr-FR" sz="1000" b="1" dirty="0" smtClean="0"/>
              <a:t>Corée</a:t>
            </a:r>
          </a:p>
          <a:p>
            <a:pPr algn="ctr"/>
            <a:r>
              <a:rPr lang="fr-FR" sz="1000" b="1" dirty="0" smtClean="0"/>
              <a:t>Séoul</a:t>
            </a:r>
            <a:endParaRPr lang="fr-FR" sz="1000" dirty="0"/>
          </a:p>
        </p:txBody>
      </p:sp>
      <p:sp>
        <p:nvSpPr>
          <p:cNvPr id="54" name="ZoneTexte 53"/>
          <p:cNvSpPr txBox="1"/>
          <p:nvPr/>
        </p:nvSpPr>
        <p:spPr>
          <a:xfrm>
            <a:off x="0" y="0"/>
            <a:ext cx="5364088" cy="830997"/>
          </a:xfrm>
          <a:prstGeom prst="rect">
            <a:avLst/>
          </a:prstGeom>
          <a:solidFill>
            <a:schemeClr val="accent2">
              <a:lumMod val="40000"/>
              <a:lumOff val="60000"/>
            </a:schemeClr>
          </a:solidFill>
        </p:spPr>
        <p:txBody>
          <a:bodyPr wrap="square" rtlCol="0">
            <a:spAutoFit/>
          </a:bodyPr>
          <a:lstStyle/>
          <a:p>
            <a:r>
              <a:rPr lang="fr-FR" sz="2400" b="1" dirty="0" smtClean="0">
                <a:latin typeface="Verdana" pitchFamily="34" charset="0"/>
                <a:ea typeface="Verdana" pitchFamily="34" charset="0"/>
                <a:cs typeface="Verdana" pitchFamily="34" charset="0"/>
              </a:rPr>
              <a:t>Distances en heures de vol </a:t>
            </a:r>
          </a:p>
          <a:p>
            <a:r>
              <a:rPr lang="fr-FR" sz="2400" b="1" dirty="0" smtClean="0">
                <a:latin typeface="Verdana" pitchFamily="34" charset="0"/>
                <a:ea typeface="Verdana" pitchFamily="34" charset="0"/>
                <a:cs typeface="Verdana" pitchFamily="34" charset="0"/>
              </a:rPr>
              <a:t>depuis la Nouvelle-Calédonie</a:t>
            </a:r>
            <a:endParaRPr lang="fr-FR" sz="2400" b="1" dirty="0">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11939646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tilisateur\Documents\ANNE\DOCTORAT\carte conceptuelle\lingui_19.gif"/>
          <p:cNvPicPr>
            <a:picLocks noChangeAspect="1" noChangeArrowheads="1"/>
          </p:cNvPicPr>
          <p:nvPr/>
        </p:nvPicPr>
        <p:blipFill>
          <a:blip r:embed="rId2" cstate="print">
            <a:lum bright="-2000" contrast="-9000"/>
          </a:blip>
          <a:srcRect/>
          <a:stretch>
            <a:fillRect/>
          </a:stretch>
        </p:blipFill>
        <p:spPr bwMode="auto">
          <a:xfrm>
            <a:off x="0" y="0"/>
            <a:ext cx="9109519" cy="734075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4"/>
          <p:cNvPicPr>
            <a:picLocks noChangeAspect="1" noChangeArrowheads="1"/>
          </p:cNvPicPr>
          <p:nvPr/>
        </p:nvPicPr>
        <p:blipFill>
          <a:blip r:embed="rId3" cstate="print"/>
          <a:srcRect/>
          <a:stretch>
            <a:fillRect/>
          </a:stretch>
        </p:blipFill>
        <p:spPr bwMode="auto">
          <a:xfrm>
            <a:off x="0" y="0"/>
            <a:ext cx="1005138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980728"/>
            <a:ext cx="8229600" cy="1143000"/>
          </a:xfrm>
        </p:spPr>
        <p:txBody>
          <a:bodyPr>
            <a:noAutofit/>
          </a:bodyPr>
          <a:lstStyle/>
          <a:p>
            <a:pPr algn="just"/>
            <a:r>
              <a:rPr lang="fr-FR" sz="2800" b="1" dirty="0" smtClean="0"/>
              <a:t>La vision </a:t>
            </a:r>
            <a:r>
              <a:rPr lang="fr-FR" sz="2800" b="1" dirty="0" smtClean="0"/>
              <a:t>autochtone marquée par le colonialisme et </a:t>
            </a:r>
            <a:r>
              <a:rPr lang="fr-FR" sz="2800" b="1" dirty="0" smtClean="0"/>
              <a:t>u</a:t>
            </a:r>
            <a:r>
              <a:rPr lang="fr-FR" sz="2800" b="1" dirty="0" smtClean="0"/>
              <a:t>ne estime de soi dégradée</a:t>
            </a:r>
            <a:endParaRPr lang="fr-FR" sz="2800" b="1" dirty="0"/>
          </a:p>
        </p:txBody>
      </p:sp>
      <p:sp>
        <p:nvSpPr>
          <p:cNvPr id="3" name="Espace réservé du contenu 2"/>
          <p:cNvSpPr>
            <a:spLocks noGrp="1"/>
          </p:cNvSpPr>
          <p:nvPr>
            <p:ph idx="1"/>
          </p:nvPr>
        </p:nvSpPr>
        <p:spPr>
          <a:xfrm>
            <a:off x="467544" y="2468880"/>
            <a:ext cx="8229600" cy="4389120"/>
          </a:xfrm>
        </p:spPr>
        <p:txBody>
          <a:bodyPr>
            <a:normAutofit/>
          </a:bodyPr>
          <a:lstStyle/>
          <a:p>
            <a:pPr algn="just">
              <a:buNone/>
            </a:pPr>
            <a:r>
              <a:rPr lang="fr-FR" dirty="0" smtClean="0"/>
              <a:t>« </a:t>
            </a:r>
            <a:r>
              <a:rPr lang="fr-FR" dirty="0" smtClean="0"/>
              <a:t>Ils (les européens de souche) </a:t>
            </a:r>
            <a:r>
              <a:rPr lang="fr-FR" dirty="0" smtClean="0"/>
              <a:t>ont plutôt considéré les Canaques à travers le fantasme australien relatif aux aborigènes : des primitifs mangeurs de racines, sans aucun intérêt et qui finiront bien par disparaître ou s’intégrer – au plus bas niveau – à la société </a:t>
            </a:r>
            <a:r>
              <a:rPr lang="fr-FR" dirty="0" smtClean="0"/>
              <a:t>coloniale »</a:t>
            </a:r>
            <a:endParaRPr lang="fr-FR" dirty="0" smtClean="0"/>
          </a:p>
          <a:p>
            <a:pPr algn="r">
              <a:buNone/>
            </a:pPr>
            <a:r>
              <a:rPr lang="fr-FR" dirty="0" smtClean="0"/>
              <a:t>Alban </a:t>
            </a:r>
            <a:r>
              <a:rPr lang="fr-FR" dirty="0" err="1" smtClean="0"/>
              <a:t>Bensa</a:t>
            </a:r>
            <a:r>
              <a:rPr lang="fr-FR" dirty="0" smtClean="0"/>
              <a:t> -  entretien </a:t>
            </a:r>
            <a:r>
              <a:rPr lang="fr-FR" dirty="0" smtClean="0"/>
              <a:t>avec Pierre </a:t>
            </a:r>
            <a:r>
              <a:rPr lang="fr-FR" dirty="0" smtClean="0"/>
              <a:t>Bourdieu</a:t>
            </a:r>
          </a:p>
          <a:p>
            <a:pPr algn="r">
              <a:buNone/>
            </a:pPr>
            <a:r>
              <a:rPr lang="fr-FR" dirty="0" smtClean="0"/>
              <a:t>Chroniques </a:t>
            </a:r>
            <a:r>
              <a:rPr lang="fr-FR" dirty="0" smtClean="0"/>
              <a:t>Kanak p.254</a:t>
            </a:r>
            <a:endParaRPr lang="fr-FR" dirty="0" smtClean="0"/>
          </a:p>
          <a:p>
            <a:pPr>
              <a:buNone/>
            </a:pPr>
            <a:r>
              <a:rPr lang="fr-FR" dirty="0" smtClean="0"/>
              <a:t> </a:t>
            </a: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smtClean="0"/>
              <a:t>Langues et identités au cœur du processus de décolonisation</a:t>
            </a:r>
            <a:endParaRPr lang="fr-FR" sz="2800" b="1" dirty="0"/>
          </a:p>
        </p:txBody>
      </p:sp>
      <p:sp>
        <p:nvSpPr>
          <p:cNvPr id="3" name="Espace réservé du contenu 2"/>
          <p:cNvSpPr>
            <a:spLocks noGrp="1"/>
          </p:cNvSpPr>
          <p:nvPr>
            <p:ph idx="1"/>
          </p:nvPr>
        </p:nvSpPr>
        <p:spPr/>
        <p:txBody>
          <a:bodyPr/>
          <a:lstStyle/>
          <a:p>
            <a:pPr algn="just">
              <a:buNone/>
            </a:pPr>
            <a:endParaRPr lang="fr-FR" dirty="0" smtClean="0"/>
          </a:p>
          <a:p>
            <a:pPr algn="just">
              <a:buNone/>
            </a:pPr>
            <a:endParaRPr lang="fr-FR" dirty="0" smtClean="0"/>
          </a:p>
          <a:p>
            <a:pPr algn="just">
              <a:buNone/>
            </a:pPr>
            <a:r>
              <a:rPr lang="fr-FR" dirty="0" smtClean="0"/>
              <a:t>« Sur </a:t>
            </a:r>
            <a:r>
              <a:rPr lang="fr-FR" dirty="0" smtClean="0"/>
              <a:t>fond de revendications identitaires et indépendantistes, les langues vernaculaires font l’objet d’un vif débat dans les milieux scolaires et politiques de Nouvelle-Calédonie</a:t>
            </a:r>
            <a:r>
              <a:rPr lang="fr-FR" dirty="0" smtClean="0"/>
              <a:t>. »</a:t>
            </a:r>
          </a:p>
          <a:p>
            <a:pPr algn="just">
              <a:buNone/>
            </a:pPr>
            <a:endParaRPr lang="fr-FR" dirty="0" smtClean="0"/>
          </a:p>
          <a:p>
            <a:pPr algn="r">
              <a:buNone/>
            </a:pPr>
            <a:r>
              <a:rPr lang="fr-FR" dirty="0" smtClean="0"/>
              <a:t>Alban </a:t>
            </a:r>
            <a:r>
              <a:rPr lang="fr-FR" dirty="0" err="1" smtClean="0"/>
              <a:t>Bensa</a:t>
            </a:r>
            <a:r>
              <a:rPr lang="fr-FR" dirty="0" smtClean="0"/>
              <a:t> -  entretien avec Pierre Bourdieu</a:t>
            </a:r>
          </a:p>
          <a:p>
            <a:pPr algn="r">
              <a:buNone/>
            </a:pPr>
            <a:r>
              <a:rPr lang="fr-FR" dirty="0" smtClean="0"/>
              <a:t>Chroniques Kanak </a:t>
            </a:r>
            <a:r>
              <a:rPr lang="fr-FR" dirty="0" smtClean="0"/>
              <a:t>p.255</a:t>
            </a:r>
            <a:endParaRPr lang="fr-FR" dirty="0" smtClean="0"/>
          </a:p>
          <a:p>
            <a:pPr>
              <a:buNone/>
            </a:pP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229600" cy="1143000"/>
          </a:xfrm>
        </p:spPr>
        <p:txBody>
          <a:bodyPr>
            <a:normAutofit/>
          </a:bodyPr>
          <a:lstStyle/>
          <a:p>
            <a:pPr algn="ctr"/>
            <a:r>
              <a:rPr lang="fr-FR" sz="5400" b="1" dirty="0" smtClean="0"/>
              <a:t>ADCK</a:t>
            </a:r>
            <a:r>
              <a:rPr lang="fr-FR" sz="5400" dirty="0" smtClean="0"/>
              <a:t/>
            </a:r>
            <a:br>
              <a:rPr lang="fr-FR" sz="5400" dirty="0" smtClean="0"/>
            </a:br>
            <a:r>
              <a:rPr lang="fr-FR" sz="1800" dirty="0" smtClean="0"/>
              <a:t>Agence de Développement de la Culture Kanak</a:t>
            </a:r>
            <a:endParaRPr lang="fr-FR" sz="1800"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0" y="1465869"/>
            <a:ext cx="9144000" cy="5392131"/>
          </a:xfrm>
          <a:prstGeom prst="rect">
            <a:avLst/>
          </a:prstGeom>
          <a:noFill/>
          <a:ln w="9525">
            <a:noFill/>
            <a:miter lim="800000"/>
            <a:headEnd/>
            <a:tailEnd/>
          </a:ln>
        </p:spPr>
      </p:pic>
      <p:sp>
        <p:nvSpPr>
          <p:cNvPr id="5" name="ZoneTexte 4"/>
          <p:cNvSpPr txBox="1"/>
          <p:nvPr/>
        </p:nvSpPr>
        <p:spPr>
          <a:xfrm>
            <a:off x="3347864" y="1412776"/>
            <a:ext cx="5796136" cy="2769989"/>
          </a:xfrm>
          <a:prstGeom prst="rect">
            <a:avLst/>
          </a:prstGeom>
          <a:noFill/>
        </p:spPr>
        <p:txBody>
          <a:bodyPr wrap="square" rtlCol="0">
            <a:spAutoFit/>
          </a:bodyPr>
          <a:lstStyle/>
          <a:p>
            <a:pPr algn="r"/>
            <a:r>
              <a:rPr lang="fr-FR" sz="2400" b="1" dirty="0" smtClean="0">
                <a:solidFill>
                  <a:schemeClr val="bg1">
                    <a:lumMod val="95000"/>
                  </a:schemeClr>
                </a:solidFill>
              </a:rPr>
              <a:t>« </a:t>
            </a:r>
            <a:r>
              <a:rPr lang="fr-FR" sz="2400" b="1" i="1" dirty="0" smtClean="0">
                <a:solidFill>
                  <a:schemeClr val="bg1">
                    <a:lumMod val="95000"/>
                  </a:schemeClr>
                </a:solidFill>
              </a:rPr>
              <a:t>assurer la mise en valeur et la </a:t>
            </a:r>
            <a:r>
              <a:rPr lang="fr-FR" sz="2400" b="1" i="1" dirty="0" smtClean="0">
                <a:solidFill>
                  <a:schemeClr val="bg1">
                    <a:lumMod val="95000"/>
                  </a:schemeClr>
                </a:solidFill>
              </a:rPr>
              <a:t>promotion de </a:t>
            </a:r>
            <a:r>
              <a:rPr lang="fr-FR" sz="2400" b="1" i="1" dirty="0" smtClean="0">
                <a:solidFill>
                  <a:schemeClr val="bg1">
                    <a:lumMod val="95000"/>
                  </a:schemeClr>
                </a:solidFill>
              </a:rPr>
              <a:t>la culture kanak </a:t>
            </a:r>
            <a:r>
              <a:rPr lang="fr-FR" sz="2400" b="1" i="1" dirty="0" smtClean="0">
                <a:solidFill>
                  <a:schemeClr val="bg1">
                    <a:lumMod val="95000"/>
                  </a:schemeClr>
                </a:solidFill>
              </a:rPr>
              <a:t>»</a:t>
            </a:r>
          </a:p>
          <a:p>
            <a:r>
              <a:rPr lang="fr-FR" i="1" dirty="0" smtClean="0">
                <a:solidFill>
                  <a:schemeClr val="bg1">
                    <a:lumMod val="95000"/>
                  </a:schemeClr>
                </a:solidFill>
              </a:rPr>
              <a:t/>
            </a:r>
            <a:br>
              <a:rPr lang="fr-FR" i="1" dirty="0" smtClean="0">
                <a:solidFill>
                  <a:schemeClr val="bg1">
                    <a:lumMod val="95000"/>
                  </a:schemeClr>
                </a:solidFill>
              </a:rPr>
            </a:br>
            <a:r>
              <a:rPr lang="fr-FR" i="1" dirty="0" smtClean="0">
                <a:solidFill>
                  <a:schemeClr val="bg1">
                    <a:lumMod val="95000"/>
                  </a:schemeClr>
                </a:solidFill>
              </a:rPr>
              <a:t>		</a:t>
            </a:r>
            <a:r>
              <a:rPr lang="fr-FR" dirty="0" smtClean="0">
                <a:solidFill>
                  <a:schemeClr val="bg1">
                    <a:lumMod val="95000"/>
                  </a:schemeClr>
                </a:solidFill>
              </a:rPr>
              <a:t>• </a:t>
            </a:r>
            <a:r>
              <a:rPr lang="fr-FR" dirty="0" smtClean="0">
                <a:solidFill>
                  <a:schemeClr val="bg1">
                    <a:lumMod val="95000"/>
                  </a:schemeClr>
                </a:solidFill>
              </a:rPr>
              <a:t>en valorisant le patrimoine </a:t>
            </a:r>
            <a:r>
              <a:rPr lang="fr-FR" dirty="0" smtClean="0">
                <a:solidFill>
                  <a:schemeClr val="bg1">
                    <a:lumMod val="95000"/>
                  </a:schemeClr>
                </a:solidFill>
              </a:rPr>
              <a:t>			archéologique</a:t>
            </a:r>
            <a:r>
              <a:rPr lang="fr-FR" dirty="0" smtClean="0">
                <a:solidFill>
                  <a:schemeClr val="bg1">
                    <a:lumMod val="95000"/>
                  </a:schemeClr>
                </a:solidFill>
              </a:rPr>
              <a:t>, </a:t>
            </a:r>
            <a:r>
              <a:rPr lang="fr-FR" dirty="0" smtClean="0">
                <a:solidFill>
                  <a:schemeClr val="bg1">
                    <a:lumMod val="95000"/>
                  </a:schemeClr>
                </a:solidFill>
              </a:rPr>
              <a:t>ethnologique et 			linguistique </a:t>
            </a:r>
            <a:r>
              <a:rPr lang="fr-FR" dirty="0" smtClean="0">
                <a:solidFill>
                  <a:schemeClr val="bg1">
                    <a:lumMod val="95000"/>
                  </a:schemeClr>
                </a:solidFill>
              </a:rPr>
              <a:t>kanak </a:t>
            </a:r>
            <a:r>
              <a:rPr lang="fr-FR" dirty="0" smtClean="0">
                <a:solidFill>
                  <a:schemeClr val="bg1">
                    <a:lumMod val="95000"/>
                  </a:schemeClr>
                </a:solidFill>
              </a:rPr>
              <a:t>;</a:t>
            </a:r>
          </a:p>
          <a:p>
            <a:r>
              <a:rPr lang="fr-FR" dirty="0" smtClean="0">
                <a:solidFill>
                  <a:schemeClr val="bg1">
                    <a:lumMod val="95000"/>
                  </a:schemeClr>
                </a:solidFill>
              </a:rPr>
              <a:t>;</a:t>
            </a:r>
            <a:r>
              <a:rPr lang="fr-FR" dirty="0" smtClean="0">
                <a:solidFill>
                  <a:schemeClr val="bg1">
                    <a:lumMod val="95000"/>
                  </a:schemeClr>
                </a:solidFill>
              </a:rPr>
              <a:t/>
            </a:r>
            <a:br>
              <a:rPr lang="fr-FR" dirty="0" smtClean="0">
                <a:solidFill>
                  <a:schemeClr val="bg1">
                    <a:lumMod val="95000"/>
                  </a:schemeClr>
                </a:solidFill>
              </a:rPr>
            </a:br>
            <a:r>
              <a:rPr lang="fr-FR" dirty="0" smtClean="0">
                <a:solidFill>
                  <a:schemeClr val="bg1">
                    <a:lumMod val="95000"/>
                  </a:schemeClr>
                </a:solidFill>
              </a:rPr>
              <a:t/>
            </a:r>
            <a:br>
              <a:rPr lang="fr-FR" dirty="0" smtClean="0">
                <a:solidFill>
                  <a:schemeClr val="bg1">
                    <a:lumMod val="95000"/>
                  </a:schemeClr>
                </a:solidFill>
              </a:rPr>
            </a:br>
            <a:endParaRPr lang="fr-FR"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0" y="836712"/>
            <a:ext cx="9144000" cy="5805264"/>
            <a:chOff x="336" y="384"/>
            <a:chExt cx="5184" cy="3611"/>
          </a:xfrm>
        </p:grpSpPr>
        <p:graphicFrame>
          <p:nvGraphicFramePr>
            <p:cNvPr id="17410" name="Object 2"/>
            <p:cNvGraphicFramePr>
              <a:graphicFrameLocks noChangeAspect="1"/>
            </p:cNvGraphicFramePr>
            <p:nvPr/>
          </p:nvGraphicFramePr>
          <p:xfrm>
            <a:off x="576" y="624"/>
            <a:ext cx="768" cy="419"/>
          </p:xfrm>
          <a:graphic>
            <a:graphicData uri="http://schemas.openxmlformats.org/presentationml/2006/ole">
              <p:oleObj spid="_x0000_s1026" name="Document" r:id="rId4" imgW="1511808" imgH="859536" progId="Word.Document.8">
                <p:embed/>
              </p:oleObj>
            </a:graphicData>
          </a:graphic>
        </p:graphicFrame>
        <p:pic>
          <p:nvPicPr>
            <p:cNvPr id="17417" name="Picture 5" descr="logo_UNC_reducA4"/>
            <p:cNvPicPr>
              <a:picLocks noChangeAspect="1" noChangeArrowheads="1"/>
            </p:cNvPicPr>
            <p:nvPr/>
          </p:nvPicPr>
          <p:blipFill>
            <a:blip r:embed="rId5" cstate="print"/>
            <a:srcRect/>
            <a:stretch>
              <a:fillRect/>
            </a:stretch>
          </p:blipFill>
          <p:spPr bwMode="auto">
            <a:xfrm>
              <a:off x="1776" y="384"/>
              <a:ext cx="1104" cy="800"/>
            </a:xfrm>
            <a:prstGeom prst="rect">
              <a:avLst/>
            </a:prstGeom>
            <a:noFill/>
            <a:ln w="9525">
              <a:noFill/>
              <a:miter lim="800000"/>
              <a:headEnd/>
              <a:tailEnd/>
            </a:ln>
          </p:spPr>
        </p:pic>
        <p:pic>
          <p:nvPicPr>
            <p:cNvPr id="17418" name="Picture 6" descr="logo-finance-par-anr"/>
            <p:cNvPicPr>
              <a:picLocks noChangeAspect="1" noChangeArrowheads="1"/>
            </p:cNvPicPr>
            <p:nvPr/>
          </p:nvPicPr>
          <p:blipFill>
            <a:blip r:embed="rId6" cstate="print"/>
            <a:srcRect/>
            <a:stretch>
              <a:fillRect/>
            </a:stretch>
          </p:blipFill>
          <p:spPr bwMode="auto">
            <a:xfrm>
              <a:off x="2400" y="2400"/>
              <a:ext cx="816" cy="335"/>
            </a:xfrm>
            <a:prstGeom prst="rect">
              <a:avLst/>
            </a:prstGeom>
            <a:noFill/>
            <a:ln w="9525">
              <a:noFill/>
              <a:miter lim="800000"/>
              <a:headEnd/>
              <a:tailEnd/>
            </a:ln>
          </p:spPr>
        </p:pic>
        <p:pic>
          <p:nvPicPr>
            <p:cNvPr id="17419" name="Picture 7" descr="IRD"/>
            <p:cNvPicPr>
              <a:picLocks noChangeAspect="1" noChangeArrowheads="1"/>
            </p:cNvPicPr>
            <p:nvPr/>
          </p:nvPicPr>
          <p:blipFill>
            <a:blip r:embed="rId7" cstate="print"/>
            <a:srcRect/>
            <a:stretch>
              <a:fillRect/>
            </a:stretch>
          </p:blipFill>
          <p:spPr bwMode="auto">
            <a:xfrm>
              <a:off x="3312" y="576"/>
              <a:ext cx="720" cy="516"/>
            </a:xfrm>
            <a:prstGeom prst="rect">
              <a:avLst/>
            </a:prstGeom>
            <a:noFill/>
            <a:ln w="9525">
              <a:noFill/>
              <a:miter lim="800000"/>
              <a:headEnd/>
              <a:tailEnd/>
            </a:ln>
          </p:spPr>
        </p:pic>
        <p:pic>
          <p:nvPicPr>
            <p:cNvPr id="17420" name="Picture 8" descr="DSC02255"/>
            <p:cNvPicPr>
              <a:picLocks noChangeAspect="1" noChangeArrowheads="1"/>
            </p:cNvPicPr>
            <p:nvPr/>
          </p:nvPicPr>
          <p:blipFill>
            <a:blip r:embed="rId8" cstate="print"/>
            <a:srcRect/>
            <a:stretch>
              <a:fillRect/>
            </a:stretch>
          </p:blipFill>
          <p:spPr bwMode="auto">
            <a:xfrm>
              <a:off x="528" y="1872"/>
              <a:ext cx="1824" cy="1150"/>
            </a:xfrm>
            <a:prstGeom prst="rect">
              <a:avLst/>
            </a:prstGeom>
            <a:noFill/>
            <a:ln w="38100">
              <a:solidFill>
                <a:schemeClr val="bg1"/>
              </a:solidFill>
              <a:miter lim="800000"/>
              <a:headEnd/>
              <a:tailEnd/>
            </a:ln>
          </p:spPr>
        </p:pic>
        <p:pic>
          <p:nvPicPr>
            <p:cNvPr id="17421" name="Picture 9" descr="DSC00205"/>
            <p:cNvPicPr>
              <a:picLocks noChangeAspect="1" noChangeArrowheads="1"/>
            </p:cNvPicPr>
            <p:nvPr/>
          </p:nvPicPr>
          <p:blipFill>
            <a:blip r:embed="rId9" cstate="print"/>
            <a:srcRect/>
            <a:stretch>
              <a:fillRect/>
            </a:stretch>
          </p:blipFill>
          <p:spPr bwMode="auto">
            <a:xfrm>
              <a:off x="1824" y="2832"/>
              <a:ext cx="1728" cy="1163"/>
            </a:xfrm>
            <a:prstGeom prst="rect">
              <a:avLst/>
            </a:prstGeom>
            <a:noFill/>
            <a:ln w="38100">
              <a:solidFill>
                <a:schemeClr val="bg1"/>
              </a:solidFill>
              <a:miter lim="800000"/>
              <a:headEnd/>
              <a:tailEnd/>
            </a:ln>
          </p:spPr>
        </p:pic>
        <p:graphicFrame>
          <p:nvGraphicFramePr>
            <p:cNvPr id="17411" name="Object 3"/>
            <p:cNvGraphicFramePr>
              <a:graphicFrameLocks noChangeAspect="1"/>
            </p:cNvGraphicFramePr>
            <p:nvPr/>
          </p:nvGraphicFramePr>
          <p:xfrm>
            <a:off x="4560" y="480"/>
            <a:ext cx="562" cy="672"/>
          </p:xfrm>
          <a:graphic>
            <a:graphicData uri="http://schemas.openxmlformats.org/presentationml/2006/ole">
              <p:oleObj spid="_x0000_s1027" name="Document" r:id="rId10" imgW="1091184" imgH="1304544" progId="Word.Document.8">
                <p:embed/>
              </p:oleObj>
            </a:graphicData>
          </a:graphic>
        </p:graphicFrame>
        <p:sp>
          <p:nvSpPr>
            <p:cNvPr id="17422" name="Rectangle 11"/>
            <p:cNvSpPr>
              <a:spLocks noChangeArrowheads="1"/>
            </p:cNvSpPr>
            <p:nvPr/>
          </p:nvSpPr>
          <p:spPr bwMode="auto">
            <a:xfrm>
              <a:off x="336" y="384"/>
              <a:ext cx="5184" cy="3600"/>
            </a:xfrm>
            <a:prstGeom prst="rect">
              <a:avLst/>
            </a:prstGeom>
            <a:solidFill>
              <a:srgbClr val="FFCC00">
                <a:alpha val="14902"/>
              </a:srgbClr>
            </a:solidFill>
            <a:ln w="9525">
              <a:solidFill>
                <a:srgbClr val="000000"/>
              </a:solidFill>
              <a:miter lim="800000"/>
              <a:headEnd/>
              <a:tailEnd/>
            </a:ln>
          </p:spPr>
          <p:txBody>
            <a:bodyPr lIns="36576" tIns="36576" rIns="36576" bIns="36576"/>
            <a:lstStyle/>
            <a:p>
              <a:endParaRPr lang="fr-FR"/>
            </a:p>
          </p:txBody>
        </p:sp>
        <p:pic>
          <p:nvPicPr>
            <p:cNvPr id="17423" name="Picture 12" descr="Sans titre2"/>
            <p:cNvPicPr>
              <a:picLocks noChangeAspect="1" noChangeArrowheads="1"/>
            </p:cNvPicPr>
            <p:nvPr/>
          </p:nvPicPr>
          <p:blipFill>
            <a:blip r:embed="rId11" cstate="print"/>
            <a:srcRect/>
            <a:stretch>
              <a:fillRect/>
            </a:stretch>
          </p:blipFill>
          <p:spPr bwMode="auto">
            <a:xfrm>
              <a:off x="3456" y="2160"/>
              <a:ext cx="1954" cy="1223"/>
            </a:xfrm>
            <a:prstGeom prst="rect">
              <a:avLst/>
            </a:prstGeom>
            <a:noFill/>
            <a:ln w="9525">
              <a:noFill/>
              <a:miter lim="800000"/>
              <a:headEnd/>
              <a:tailEnd/>
            </a:ln>
          </p:spPr>
        </p:pic>
      </p:grpSp>
      <p:sp>
        <p:nvSpPr>
          <p:cNvPr id="15" name="Rectangle 14"/>
          <p:cNvSpPr/>
          <p:nvPr/>
        </p:nvSpPr>
        <p:spPr>
          <a:xfrm>
            <a:off x="1331640" y="0"/>
            <a:ext cx="6234390" cy="1492716"/>
          </a:xfrm>
          <a:prstGeom prst="rect">
            <a:avLst/>
          </a:prstGeom>
        </p:spPr>
        <p:txBody>
          <a:bodyPr>
            <a:spAutoFit/>
          </a:bodyPr>
          <a:lstStyle/>
          <a:p>
            <a:pPr algn="ctr">
              <a:defRPr/>
            </a:pPr>
            <a:r>
              <a:rPr lang="fr-FR" sz="9100" kern="10" spc="-400" dirty="0">
                <a:ln w="12700">
                  <a:solidFill>
                    <a:srgbClr val="000099"/>
                  </a:solidFill>
                  <a:round/>
                  <a:headEnd/>
                  <a:tailEnd/>
                </a:ln>
                <a:solidFill>
                  <a:srgbClr val="33CCFF"/>
                </a:solidFill>
                <a:effectLst>
                  <a:outerShdw blurRad="63500" dist="125724" dir="18900000" algn="ctr" rotWithShape="0">
                    <a:srgbClr val="000099"/>
                  </a:outerShdw>
                </a:effectLst>
                <a:latin typeface="Lucida Handwriting"/>
                <a:ea typeface="Lucida Handwriting"/>
                <a:cs typeface="Lucida Handwriting"/>
              </a:rPr>
              <a:t>ECOLPOM</a:t>
            </a:r>
          </a:p>
        </p:txBody>
      </p:sp>
      <p:sp>
        <p:nvSpPr>
          <p:cNvPr id="17415" name="Rectangle 16"/>
          <p:cNvSpPr>
            <a:spLocks noChangeArrowheads="1"/>
          </p:cNvSpPr>
          <p:nvPr/>
        </p:nvSpPr>
        <p:spPr bwMode="auto">
          <a:xfrm>
            <a:off x="2267744" y="2060848"/>
            <a:ext cx="4427984" cy="369332"/>
          </a:xfrm>
          <a:prstGeom prst="rect">
            <a:avLst/>
          </a:prstGeom>
          <a:noFill/>
          <a:ln w="9525">
            <a:noFill/>
            <a:miter lim="800000"/>
            <a:headEnd/>
            <a:tailEnd/>
          </a:ln>
        </p:spPr>
        <p:txBody>
          <a:bodyPr wrap="square">
            <a:spAutoFit/>
          </a:bodyPr>
          <a:lstStyle/>
          <a:p>
            <a:r>
              <a:rPr lang="fr-FR" dirty="0">
                <a:solidFill>
                  <a:srgbClr val="0000FF"/>
                </a:solidFill>
              </a:rPr>
              <a:t>http://www.ecolpom.univ-nantes.fr/</a:t>
            </a:r>
          </a:p>
        </p:txBody>
      </p:sp>
      <p:sp>
        <p:nvSpPr>
          <p:cNvPr id="17416" name="Text Box 17"/>
          <p:cNvSpPr txBox="1">
            <a:spLocks noChangeArrowheads="1"/>
          </p:cNvSpPr>
          <p:nvPr/>
        </p:nvSpPr>
        <p:spPr bwMode="auto">
          <a:xfrm>
            <a:off x="1898650" y="1143000"/>
            <a:ext cx="211138" cy="892175"/>
          </a:xfrm>
          <a:prstGeom prst="rect">
            <a:avLst/>
          </a:prstGeom>
          <a:noFill/>
          <a:ln w="9525">
            <a:noFill/>
            <a:miter lim="800000"/>
            <a:headEnd/>
            <a:tailEnd/>
          </a:ln>
        </p:spPr>
        <p:txBody>
          <a:bodyPr>
            <a:spAutoFit/>
          </a:bodyPr>
          <a:lstStyle/>
          <a:p>
            <a:r>
              <a:rPr lang="fr-FR" sz="1400" b="1">
                <a:solidFill>
                  <a:srgbClr val="FF5D1E"/>
                </a:solidFill>
                <a:latin typeface="ＭＳ Ｐゴシック" pitchFamily="34" charset="-128"/>
                <a:sym typeface="Wingdings" pitchFamily="2" charset="2"/>
              </a:rPr>
              <a:t></a:t>
            </a:r>
            <a:endParaRPr lang="fr-FR"/>
          </a:p>
        </p:txBody>
      </p:sp>
    </p:spTree>
  </p:cSld>
  <p:clrMapOvr>
    <a:masterClrMapping/>
  </p:clrMapOvr>
  <p:transition spd="med" advTm="26193"/>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Mé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2860</TotalTime>
  <Words>773</Words>
  <Application>Microsoft Office PowerPoint</Application>
  <PresentationFormat>Affichage à l'écran (4:3)</PresentationFormat>
  <Paragraphs>214</Paragraphs>
  <Slides>19</Slides>
  <Notes>8</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19</vt:i4>
      </vt:variant>
    </vt:vector>
  </HeadingPairs>
  <TitlesOfParts>
    <vt:vector size="22" baseType="lpstr">
      <vt:lpstr>Débit</vt:lpstr>
      <vt:lpstr>Document Microsoft Word</vt:lpstr>
      <vt:lpstr>Document Microsoft Word 97 - 2004</vt:lpstr>
      <vt:lpstr>Diapositive 1</vt:lpstr>
      <vt:lpstr>contexte</vt:lpstr>
      <vt:lpstr>Diapositive 3</vt:lpstr>
      <vt:lpstr>Diapositive 4</vt:lpstr>
      <vt:lpstr>Diapositive 5</vt:lpstr>
      <vt:lpstr>La vision autochtone marquée par le colonialisme et une estime de soi dégradée</vt:lpstr>
      <vt:lpstr>Langues et identités au cœur du processus de décolonisation</vt:lpstr>
      <vt:lpstr>ADCK Agence de Développement de la Culture Kanak</vt:lpstr>
      <vt:lpstr>Diapositive 9</vt:lpstr>
      <vt:lpstr>Le monde du travail au cœur du destin commun *</vt:lpstr>
      <vt:lpstr>Diapositive 11</vt:lpstr>
      <vt:lpstr>Diapositive 12</vt:lpstr>
      <vt:lpstr>Diapositive 13</vt:lpstr>
      <vt:lpstr>Diapositive 14</vt:lpstr>
      <vt:lpstr>Les passeurs de langues  rhizomatiques et plurilingues</vt:lpstr>
      <vt:lpstr>Diapositive 16</vt:lpstr>
      <vt:lpstr>Des vernaculaires identitaires pour les sujets</vt:lpstr>
      <vt:lpstr>Diapositive 18</vt:lpstr>
      <vt:lpstr>Diapositive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Une expérience de participation observante en terrain minier</dc:title>
  <dc:creator>Utilisateur</dc:creator>
  <cp:lastModifiedBy>Anne Morel-lab</cp:lastModifiedBy>
  <cp:revision>122</cp:revision>
  <dcterms:created xsi:type="dcterms:W3CDTF">2011-08-13T04:09:21Z</dcterms:created>
  <dcterms:modified xsi:type="dcterms:W3CDTF">2012-07-05T07:57:52Z</dcterms:modified>
</cp:coreProperties>
</file>